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5" r:id="rId3"/>
    <p:sldId id="259" r:id="rId4"/>
    <p:sldId id="257" r:id="rId5"/>
    <p:sldId id="260" r:id="rId6"/>
    <p:sldId id="261" r:id="rId7"/>
    <p:sldId id="262" r:id="rId8"/>
    <p:sldId id="274" r:id="rId9"/>
    <p:sldId id="263" r:id="rId10"/>
    <p:sldId id="279" r:id="rId11"/>
    <p:sldId id="265" r:id="rId12"/>
    <p:sldId id="266" r:id="rId13"/>
    <p:sldId id="276" r:id="rId14"/>
    <p:sldId id="267" r:id="rId15"/>
    <p:sldId id="268" r:id="rId16"/>
    <p:sldId id="269" r:id="rId17"/>
    <p:sldId id="277" r:id="rId18"/>
    <p:sldId id="270" r:id="rId19"/>
    <p:sldId id="272" r:id="rId20"/>
    <p:sldId id="278" r:id="rId21"/>
    <p:sldId id="271" r:id="rId22"/>
    <p:sldId id="273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1845" autoAdjust="0"/>
  </p:normalViewPr>
  <p:slideViewPr>
    <p:cSldViewPr>
      <p:cViewPr varScale="1">
        <p:scale>
          <a:sx n="85" d="100"/>
          <a:sy n="85" d="100"/>
        </p:scale>
        <p:origin x="-5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97312-B3A6-412A-90DC-22A2A827B979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C6523-533D-43E7-A124-D02FD7DD00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Precise semantics – no under approximation like bounded context </a:t>
            </a:r>
            <a:r>
              <a:rPr lang="en-US" dirty="0" err="1" smtClean="0"/>
              <a:t>swtiching</a:t>
            </a:r>
            <a:r>
              <a:rPr lang="en-US" dirty="0" smtClean="0"/>
              <a:t>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very scalable as it is -&gt;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for slides for </a:t>
            </a:r>
            <a:r>
              <a:rPr lang="en-US" dirty="0" err="1" smtClean="0"/>
              <a:t>fixpoint</a:t>
            </a:r>
            <a:r>
              <a:rPr lang="en-US" dirty="0" smtClean="0"/>
              <a:t> paper? Proposal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a </a:t>
            </a:r>
            <a:r>
              <a:rPr lang="en-US" dirty="0" err="1" smtClean="0"/>
              <a:t>hoare</a:t>
            </a:r>
            <a:r>
              <a:rPr lang="en-US" dirty="0" smtClean="0"/>
              <a:t> style method of proving concurrent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THE GUAR ???? ******************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guar is both reflexive and transitive.</a:t>
            </a:r>
          </a:p>
          <a:p>
            <a:r>
              <a:rPr lang="en-US" dirty="0" smtClean="0"/>
              <a:t>Explain how will the post condition recursively computed through</a:t>
            </a:r>
            <a:r>
              <a:rPr lang="en-US" baseline="0" dirty="0" smtClean="0"/>
              <a:t> the use of summaries.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guar is both reflexive and transitive.</a:t>
            </a:r>
          </a:p>
          <a:p>
            <a:r>
              <a:rPr lang="en-US" dirty="0" smtClean="0"/>
              <a:t>Explain how will the post condition recursively computed through</a:t>
            </a:r>
            <a:r>
              <a:rPr lang="en-US" baseline="0" dirty="0" smtClean="0"/>
              <a:t> the use of summaries.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guar is both reflexive and transitive.</a:t>
            </a:r>
          </a:p>
          <a:p>
            <a:r>
              <a:rPr lang="en-US" dirty="0" smtClean="0"/>
              <a:t>Explain how will the post condition recursively computed through</a:t>
            </a:r>
            <a:r>
              <a:rPr lang="en-US" baseline="0" dirty="0" smtClean="0"/>
              <a:t> the use of summaries.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without any intermediary assertions =&gt; can be completely automated.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very scalable as it is -&gt;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C6523-533D-43E7-A124-D02FD7DD009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73CD-B68E-4F2A-90DC-2D01375DFA36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A5B-CDE6-4D4E-9511-6EC59780840E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F975-E47D-4B76-8465-2905BA0C94B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D65B-51EB-4F79-98F8-8116C3D709FB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48658-0B54-4B98-8B79-EB7E7E5490A8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E75D-F26A-4915-BFF7-5613AF1A0E23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E839-FC25-4E1C-9184-1FDC568FAC09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82B8-FC5F-45F0-A891-BB006943444A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C4FC-B79E-4091-B86D-8FFC75A030B5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B543-BD8D-4106-BEE5-54C1C631D176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8526F-D5F4-4BB4-879F-5D93BD66A6EC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A5E9C-E218-42E1-AE62-2F2FF83E3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Compositionality entails Sequentializability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6781800" cy="1752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ea typeface="Arial Unicode MS" pitchFamily="34" charset="-128"/>
                <a:cs typeface="Arial" pitchFamily="34" charset="0"/>
              </a:rPr>
              <a:t>Pranav</a:t>
            </a:r>
            <a:r>
              <a:rPr lang="en-US" sz="2800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Arial" pitchFamily="34" charset="0"/>
              </a:rPr>
              <a:t>Garg</a:t>
            </a:r>
            <a:r>
              <a:rPr lang="en-US" sz="2800" dirty="0" smtClean="0">
                <a:solidFill>
                  <a:schemeClr val="tx1"/>
                </a:solidFill>
                <a:cs typeface="Arial" pitchFamily="34" charset="0"/>
              </a:rPr>
              <a:t>, P. </a:t>
            </a:r>
            <a:r>
              <a:rPr lang="en-US" sz="2800" dirty="0" err="1" smtClean="0">
                <a:solidFill>
                  <a:schemeClr val="tx1"/>
                </a:solidFill>
                <a:cs typeface="Arial" pitchFamily="34" charset="0"/>
              </a:rPr>
              <a:t>Madhusudan</a:t>
            </a:r>
            <a:endParaRPr lang="en-US" sz="2800" dirty="0" smtClean="0">
              <a:solidFill>
                <a:schemeClr val="tx1"/>
              </a:solidFill>
              <a:cs typeface="Arial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University of Illinois Urbana-Champaign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MidWest</a:t>
            </a:r>
            <a:r>
              <a:rPr lang="en-US" dirty="0" smtClean="0"/>
              <a:t> Verification Day 2010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4412-03C6-4627-8E65-346A530F0A8C}" type="datetime1">
              <a:rPr lang="en-US" smtClean="0"/>
              <a:pPr/>
              <a:t>9/17/2010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Sequentialization: High Level Idea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1370805" y="2361406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639594" y="3352006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448594" y="4418806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244858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2" name="TextBox 21"/>
          <p:cNvSpPr txBox="1"/>
          <p:nvPr/>
        </p:nvSpPr>
        <p:spPr>
          <a:xfrm>
            <a:off x="6172200" y="3657600"/>
            <a:ext cx="1219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baseline="30000" dirty="0" smtClean="0"/>
              <a:t>’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3" name="TextBox 22"/>
          <p:cNvSpPr txBox="1"/>
          <p:nvPr/>
        </p:nvSpPr>
        <p:spPr>
          <a:xfrm>
            <a:off x="6172200" y="260098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373380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1295400"/>
            <a:ext cx="1585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Thread T</a:t>
            </a:r>
            <a:r>
              <a:rPr lang="en-US" sz="2800" baseline="-25000" dirty="0" smtClean="0">
                <a:solidFill>
                  <a:srgbClr val="C00000"/>
                </a:solidFill>
              </a:rPr>
              <a:t>1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10200" y="1295400"/>
            <a:ext cx="1585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Thread T</a:t>
            </a:r>
            <a:r>
              <a:rPr lang="en-US" sz="2800" baseline="-25000" dirty="0" smtClean="0">
                <a:solidFill>
                  <a:srgbClr val="C00000"/>
                </a:solidFill>
              </a:rPr>
              <a:t>2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18288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To what global state can thread T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take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 the thread T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(in global state </a:t>
            </a:r>
            <a:r>
              <a:rPr lang="en-US" dirty="0" smtClean="0">
                <a:solidFill>
                  <a:srgbClr val="C00000"/>
                </a:solidFill>
              </a:rPr>
              <a:t>g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 to ?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057400" y="1828800"/>
            <a:ext cx="3810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094186" y="1796143"/>
            <a:ext cx="156028" cy="1050471"/>
          </a:xfrm>
          <a:custGeom>
            <a:avLst/>
            <a:gdLst>
              <a:gd name="connsiteX0" fmla="*/ 12700 w 156028"/>
              <a:gd name="connsiteY0" fmla="*/ 0 h 1050471"/>
              <a:gd name="connsiteX1" fmla="*/ 154214 w 156028"/>
              <a:gd name="connsiteY1" fmla="*/ 174171 h 1050471"/>
              <a:gd name="connsiteX2" fmla="*/ 1814 w 156028"/>
              <a:gd name="connsiteY2" fmla="*/ 359228 h 1050471"/>
              <a:gd name="connsiteX3" fmla="*/ 143328 w 156028"/>
              <a:gd name="connsiteY3" fmla="*/ 555171 h 1050471"/>
              <a:gd name="connsiteX4" fmla="*/ 34471 w 156028"/>
              <a:gd name="connsiteY4" fmla="*/ 870857 h 1050471"/>
              <a:gd name="connsiteX5" fmla="*/ 88900 w 156028"/>
              <a:gd name="connsiteY5" fmla="*/ 1023257 h 1050471"/>
              <a:gd name="connsiteX6" fmla="*/ 78014 w 156028"/>
              <a:gd name="connsiteY6" fmla="*/ 1034143 h 1050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028" h="1050471">
                <a:moveTo>
                  <a:pt x="12700" y="0"/>
                </a:moveTo>
                <a:cubicBezTo>
                  <a:pt x="84364" y="57150"/>
                  <a:pt x="156028" y="114300"/>
                  <a:pt x="154214" y="174171"/>
                </a:cubicBezTo>
                <a:cubicBezTo>
                  <a:pt x="152400" y="234042"/>
                  <a:pt x="3628" y="295728"/>
                  <a:pt x="1814" y="359228"/>
                </a:cubicBezTo>
                <a:cubicBezTo>
                  <a:pt x="0" y="422728"/>
                  <a:pt x="137885" y="469900"/>
                  <a:pt x="143328" y="555171"/>
                </a:cubicBezTo>
                <a:cubicBezTo>
                  <a:pt x="148771" y="640443"/>
                  <a:pt x="43542" y="792843"/>
                  <a:pt x="34471" y="870857"/>
                </a:cubicBezTo>
                <a:cubicBezTo>
                  <a:pt x="25400" y="948871"/>
                  <a:pt x="81643" y="996043"/>
                  <a:pt x="88900" y="1023257"/>
                </a:cubicBezTo>
                <a:cubicBezTo>
                  <a:pt x="96157" y="1050471"/>
                  <a:pt x="87085" y="1042307"/>
                  <a:pt x="78014" y="1034143"/>
                </a:cubicBezTo>
              </a:path>
            </a:pathLst>
          </a:custGeom>
          <a:ln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1905000" y="6117771"/>
            <a:ext cx="76200" cy="511629"/>
          </a:xfrm>
          <a:custGeom>
            <a:avLst/>
            <a:gdLst>
              <a:gd name="connsiteX0" fmla="*/ 63500 w 146957"/>
              <a:gd name="connsiteY0" fmla="*/ 0 h 1426029"/>
              <a:gd name="connsiteX1" fmla="*/ 9071 w 146957"/>
              <a:gd name="connsiteY1" fmla="*/ 348343 h 1426029"/>
              <a:gd name="connsiteX2" fmla="*/ 117929 w 146957"/>
              <a:gd name="connsiteY2" fmla="*/ 620486 h 1426029"/>
              <a:gd name="connsiteX3" fmla="*/ 74386 w 146957"/>
              <a:gd name="connsiteY3" fmla="*/ 914400 h 1426029"/>
              <a:gd name="connsiteX4" fmla="*/ 139700 w 146957"/>
              <a:gd name="connsiteY4" fmla="*/ 1132115 h 1426029"/>
              <a:gd name="connsiteX5" fmla="*/ 117929 w 146957"/>
              <a:gd name="connsiteY5" fmla="*/ 1426029 h 142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957" h="1426029">
                <a:moveTo>
                  <a:pt x="63500" y="0"/>
                </a:moveTo>
                <a:cubicBezTo>
                  <a:pt x="31750" y="122464"/>
                  <a:pt x="0" y="244929"/>
                  <a:pt x="9071" y="348343"/>
                </a:cubicBezTo>
                <a:cubicBezTo>
                  <a:pt x="18142" y="451757"/>
                  <a:pt x="107043" y="526143"/>
                  <a:pt x="117929" y="620486"/>
                </a:cubicBezTo>
                <a:cubicBezTo>
                  <a:pt x="128815" y="714829"/>
                  <a:pt x="70758" y="829129"/>
                  <a:pt x="74386" y="914400"/>
                </a:cubicBezTo>
                <a:cubicBezTo>
                  <a:pt x="78014" y="999671"/>
                  <a:pt x="132443" y="1046844"/>
                  <a:pt x="139700" y="1132115"/>
                </a:cubicBezTo>
                <a:cubicBezTo>
                  <a:pt x="146957" y="1217387"/>
                  <a:pt x="132443" y="1321708"/>
                  <a:pt x="117929" y="1426029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2133600" y="2588986"/>
            <a:ext cx="3956957" cy="453571"/>
          </a:xfrm>
          <a:custGeom>
            <a:avLst/>
            <a:gdLst>
              <a:gd name="connsiteX0" fmla="*/ 0 w 3956957"/>
              <a:gd name="connsiteY0" fmla="*/ 208643 h 453571"/>
              <a:gd name="connsiteX1" fmla="*/ 1469571 w 3956957"/>
              <a:gd name="connsiteY1" fmla="*/ 426357 h 453571"/>
              <a:gd name="connsiteX2" fmla="*/ 3113314 w 3956957"/>
              <a:gd name="connsiteY2" fmla="*/ 45357 h 453571"/>
              <a:gd name="connsiteX3" fmla="*/ 3831771 w 3956957"/>
              <a:gd name="connsiteY3" fmla="*/ 154214 h 453571"/>
              <a:gd name="connsiteX4" fmla="*/ 3864429 w 3956957"/>
              <a:gd name="connsiteY4" fmla="*/ 165100 h 453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6957" h="453571">
                <a:moveTo>
                  <a:pt x="0" y="208643"/>
                </a:moveTo>
                <a:cubicBezTo>
                  <a:pt x="475342" y="331107"/>
                  <a:pt x="950685" y="453571"/>
                  <a:pt x="1469571" y="426357"/>
                </a:cubicBezTo>
                <a:cubicBezTo>
                  <a:pt x="1988457" y="399143"/>
                  <a:pt x="2719614" y="90714"/>
                  <a:pt x="3113314" y="45357"/>
                </a:cubicBezTo>
                <a:cubicBezTo>
                  <a:pt x="3507014" y="0"/>
                  <a:pt x="3706585" y="134257"/>
                  <a:pt x="3831771" y="154214"/>
                </a:cubicBezTo>
                <a:cubicBezTo>
                  <a:pt x="3956957" y="174171"/>
                  <a:pt x="3910693" y="169635"/>
                  <a:pt x="3864429" y="16510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5876273" y="2503714"/>
            <a:ext cx="176184" cy="250372"/>
          </a:xfrm>
          <a:custGeom>
            <a:avLst/>
            <a:gdLst>
              <a:gd name="connsiteX0" fmla="*/ 176184 w 176184"/>
              <a:gd name="connsiteY0" fmla="*/ 250372 h 250372"/>
              <a:gd name="connsiteX1" fmla="*/ 110870 w 176184"/>
              <a:gd name="connsiteY1" fmla="*/ 130629 h 250372"/>
              <a:gd name="connsiteX2" fmla="*/ 67327 w 176184"/>
              <a:gd name="connsiteY2" fmla="*/ 76200 h 250372"/>
              <a:gd name="connsiteX3" fmla="*/ 23784 w 176184"/>
              <a:gd name="connsiteY3" fmla="*/ 43543 h 250372"/>
              <a:gd name="connsiteX4" fmla="*/ 2013 w 176184"/>
              <a:gd name="connsiteY4" fmla="*/ 0 h 25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4" h="250372">
                <a:moveTo>
                  <a:pt x="176184" y="250372"/>
                </a:moveTo>
                <a:cubicBezTo>
                  <a:pt x="154413" y="210458"/>
                  <a:pt x="133427" y="170104"/>
                  <a:pt x="110870" y="130629"/>
                </a:cubicBezTo>
                <a:cubicBezTo>
                  <a:pt x="98088" y="108261"/>
                  <a:pt x="86830" y="92453"/>
                  <a:pt x="67327" y="76200"/>
                </a:cubicBezTo>
                <a:cubicBezTo>
                  <a:pt x="53389" y="64585"/>
                  <a:pt x="38298" y="54429"/>
                  <a:pt x="23784" y="43543"/>
                </a:cubicBezTo>
                <a:cubicBezTo>
                  <a:pt x="0" y="7867"/>
                  <a:pt x="2013" y="23969"/>
                  <a:pt x="2013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736771" y="2743200"/>
            <a:ext cx="315686" cy="87085"/>
          </a:xfrm>
          <a:custGeom>
            <a:avLst/>
            <a:gdLst>
              <a:gd name="connsiteX0" fmla="*/ 315686 w 315686"/>
              <a:gd name="connsiteY0" fmla="*/ 0 h 87085"/>
              <a:gd name="connsiteX1" fmla="*/ 141515 w 315686"/>
              <a:gd name="connsiteY1" fmla="*/ 21771 h 87085"/>
              <a:gd name="connsiteX2" fmla="*/ 108858 w 315686"/>
              <a:gd name="connsiteY2" fmla="*/ 43542 h 87085"/>
              <a:gd name="connsiteX3" fmla="*/ 43543 w 315686"/>
              <a:gd name="connsiteY3" fmla="*/ 65314 h 87085"/>
              <a:gd name="connsiteX4" fmla="*/ 0 w 315686"/>
              <a:gd name="connsiteY4" fmla="*/ 87085 h 87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86" h="87085">
                <a:moveTo>
                  <a:pt x="315686" y="0"/>
                </a:moveTo>
                <a:cubicBezTo>
                  <a:pt x="299950" y="1311"/>
                  <a:pt x="183002" y="3991"/>
                  <a:pt x="141515" y="21771"/>
                </a:cubicBezTo>
                <a:cubicBezTo>
                  <a:pt x="129490" y="26925"/>
                  <a:pt x="120813" y="38229"/>
                  <a:pt x="108858" y="43542"/>
                </a:cubicBezTo>
                <a:cubicBezTo>
                  <a:pt x="87887" y="52863"/>
                  <a:pt x="64070" y="55051"/>
                  <a:pt x="43543" y="65314"/>
                </a:cubicBezTo>
                <a:lnTo>
                  <a:pt x="0" y="87085"/>
                </a:ln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2019300" y="3766457"/>
            <a:ext cx="3946071" cy="406400"/>
          </a:xfrm>
          <a:custGeom>
            <a:avLst/>
            <a:gdLst>
              <a:gd name="connsiteX0" fmla="*/ 3946071 w 3946071"/>
              <a:gd name="connsiteY0" fmla="*/ 0 h 406400"/>
              <a:gd name="connsiteX1" fmla="*/ 2661557 w 3946071"/>
              <a:gd name="connsiteY1" fmla="*/ 391886 h 406400"/>
              <a:gd name="connsiteX2" fmla="*/ 571500 w 3946071"/>
              <a:gd name="connsiteY2" fmla="*/ 87086 h 406400"/>
              <a:gd name="connsiteX3" fmla="*/ 81643 w 3946071"/>
              <a:gd name="connsiteY3" fmla="*/ 163286 h 406400"/>
              <a:gd name="connsiteX4" fmla="*/ 81643 w 3946071"/>
              <a:gd name="connsiteY4" fmla="*/ 141514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071" h="406400">
                <a:moveTo>
                  <a:pt x="3946071" y="0"/>
                </a:moveTo>
                <a:cubicBezTo>
                  <a:pt x="3585028" y="188686"/>
                  <a:pt x="3223985" y="377372"/>
                  <a:pt x="2661557" y="391886"/>
                </a:cubicBezTo>
                <a:cubicBezTo>
                  <a:pt x="2099129" y="406400"/>
                  <a:pt x="1001486" y="125186"/>
                  <a:pt x="571500" y="87086"/>
                </a:cubicBezTo>
                <a:cubicBezTo>
                  <a:pt x="141514" y="48986"/>
                  <a:pt x="163286" y="154215"/>
                  <a:pt x="81643" y="163286"/>
                </a:cubicBezTo>
                <a:cubicBezTo>
                  <a:pt x="0" y="172357"/>
                  <a:pt x="40821" y="156935"/>
                  <a:pt x="81643" y="141514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090057" y="3722914"/>
            <a:ext cx="142661" cy="206829"/>
          </a:xfrm>
          <a:custGeom>
            <a:avLst/>
            <a:gdLst>
              <a:gd name="connsiteX0" fmla="*/ 0 w 142661"/>
              <a:gd name="connsiteY0" fmla="*/ 206829 h 206829"/>
              <a:gd name="connsiteX1" fmla="*/ 32657 w 142661"/>
              <a:gd name="connsiteY1" fmla="*/ 163286 h 206829"/>
              <a:gd name="connsiteX2" fmla="*/ 130629 w 142661"/>
              <a:gd name="connsiteY2" fmla="*/ 43543 h 206829"/>
              <a:gd name="connsiteX3" fmla="*/ 141514 w 142661"/>
              <a:gd name="connsiteY3" fmla="*/ 0 h 20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661" h="206829">
                <a:moveTo>
                  <a:pt x="0" y="206829"/>
                </a:moveTo>
                <a:cubicBezTo>
                  <a:pt x="10886" y="192315"/>
                  <a:pt x="21042" y="177224"/>
                  <a:pt x="32657" y="163286"/>
                </a:cubicBezTo>
                <a:cubicBezTo>
                  <a:pt x="133631" y="42117"/>
                  <a:pt x="81980" y="116515"/>
                  <a:pt x="130629" y="43543"/>
                </a:cubicBezTo>
                <a:cubicBezTo>
                  <a:pt x="142661" y="7444"/>
                  <a:pt x="141514" y="22360"/>
                  <a:pt x="141514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2090057" y="3940629"/>
            <a:ext cx="228600" cy="43542"/>
          </a:xfrm>
          <a:custGeom>
            <a:avLst/>
            <a:gdLst>
              <a:gd name="connsiteX0" fmla="*/ 0 w 228600"/>
              <a:gd name="connsiteY0" fmla="*/ 0 h 43542"/>
              <a:gd name="connsiteX1" fmla="*/ 32657 w 228600"/>
              <a:gd name="connsiteY1" fmla="*/ 10885 h 43542"/>
              <a:gd name="connsiteX2" fmla="*/ 54429 w 228600"/>
              <a:gd name="connsiteY2" fmla="*/ 32657 h 43542"/>
              <a:gd name="connsiteX3" fmla="*/ 228600 w 228600"/>
              <a:gd name="connsiteY3" fmla="*/ 43542 h 43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43542">
                <a:moveTo>
                  <a:pt x="0" y="0"/>
                </a:moveTo>
                <a:cubicBezTo>
                  <a:pt x="10886" y="3628"/>
                  <a:pt x="22818" y="4982"/>
                  <a:pt x="32657" y="10885"/>
                </a:cubicBezTo>
                <a:cubicBezTo>
                  <a:pt x="41458" y="16165"/>
                  <a:pt x="44305" y="30970"/>
                  <a:pt x="54429" y="32657"/>
                </a:cubicBezTo>
                <a:cubicBezTo>
                  <a:pt x="111808" y="42220"/>
                  <a:pt x="228600" y="43542"/>
                  <a:pt x="228600" y="43542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352800" y="2590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0" y="3653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559313" y="3044283"/>
            <a:ext cx="135672" cy="669073"/>
          </a:xfrm>
          <a:custGeom>
            <a:avLst/>
            <a:gdLst>
              <a:gd name="connsiteX0" fmla="*/ 135672 w 135672"/>
              <a:gd name="connsiteY0" fmla="*/ 0 h 669073"/>
              <a:gd name="connsiteX1" fmla="*/ 1858 w 135672"/>
              <a:gd name="connsiteY1" fmla="*/ 289932 h 669073"/>
              <a:gd name="connsiteX2" fmla="*/ 124521 w 135672"/>
              <a:gd name="connsiteY2" fmla="*/ 669073 h 66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672" h="669073">
                <a:moveTo>
                  <a:pt x="135672" y="0"/>
                </a:moveTo>
                <a:cubicBezTo>
                  <a:pt x="69694" y="89210"/>
                  <a:pt x="3716" y="178420"/>
                  <a:pt x="1858" y="289932"/>
                </a:cubicBezTo>
                <a:cubicBezTo>
                  <a:pt x="0" y="401444"/>
                  <a:pt x="62260" y="535258"/>
                  <a:pt x="124521" y="66907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1680417" y="3523785"/>
            <a:ext cx="48022" cy="183517"/>
          </a:xfrm>
          <a:custGeom>
            <a:avLst/>
            <a:gdLst>
              <a:gd name="connsiteX0" fmla="*/ 3417 w 48022"/>
              <a:gd name="connsiteY0" fmla="*/ 178420 h 183517"/>
              <a:gd name="connsiteX1" fmla="*/ 25720 w 48022"/>
              <a:gd name="connsiteY1" fmla="*/ 89210 h 183517"/>
              <a:gd name="connsiteX2" fmla="*/ 48022 w 48022"/>
              <a:gd name="connsiteY2" fmla="*/ 0 h 18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22" h="183517">
                <a:moveTo>
                  <a:pt x="3417" y="178420"/>
                </a:moveTo>
                <a:cubicBezTo>
                  <a:pt x="30699" y="42009"/>
                  <a:pt x="0" y="183517"/>
                  <a:pt x="25720" y="89210"/>
                </a:cubicBezTo>
                <a:cubicBezTo>
                  <a:pt x="33785" y="59638"/>
                  <a:pt x="48022" y="0"/>
                  <a:pt x="48022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1510380" y="3579541"/>
            <a:ext cx="173454" cy="133815"/>
          </a:xfrm>
          <a:custGeom>
            <a:avLst/>
            <a:gdLst>
              <a:gd name="connsiteX0" fmla="*/ 173454 w 173454"/>
              <a:gd name="connsiteY0" fmla="*/ 133815 h 133815"/>
              <a:gd name="connsiteX1" fmla="*/ 95396 w 173454"/>
              <a:gd name="connsiteY1" fmla="*/ 89210 h 133815"/>
              <a:gd name="connsiteX2" fmla="*/ 73093 w 173454"/>
              <a:gd name="connsiteY2" fmla="*/ 66908 h 133815"/>
              <a:gd name="connsiteX3" fmla="*/ 6186 w 173454"/>
              <a:gd name="connsiteY3" fmla="*/ 0 h 1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54" h="133815">
                <a:moveTo>
                  <a:pt x="173454" y="133815"/>
                </a:moveTo>
                <a:cubicBezTo>
                  <a:pt x="142922" y="118549"/>
                  <a:pt x="121670" y="110229"/>
                  <a:pt x="95396" y="89210"/>
                </a:cubicBezTo>
                <a:cubicBezTo>
                  <a:pt x="87186" y="82642"/>
                  <a:pt x="81504" y="73216"/>
                  <a:pt x="73093" y="66908"/>
                </a:cubicBezTo>
                <a:cubicBezTo>
                  <a:pt x="0" y="12089"/>
                  <a:pt x="6186" y="50796"/>
                  <a:pt x="6186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72549" y="4495800"/>
            <a:ext cx="105625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‘, g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46" name="Freeform 45"/>
          <p:cNvSpPr/>
          <p:nvPr/>
        </p:nvSpPr>
        <p:spPr>
          <a:xfrm>
            <a:off x="1973766" y="4529254"/>
            <a:ext cx="5140712" cy="661639"/>
          </a:xfrm>
          <a:custGeom>
            <a:avLst/>
            <a:gdLst>
              <a:gd name="connsiteX0" fmla="*/ 0 w 5140712"/>
              <a:gd name="connsiteY0" fmla="*/ 377283 h 661639"/>
              <a:gd name="connsiteX1" fmla="*/ 758283 w 5140712"/>
              <a:gd name="connsiteY1" fmla="*/ 611458 h 661639"/>
              <a:gd name="connsiteX2" fmla="*/ 3423424 w 5140712"/>
              <a:gd name="connsiteY2" fmla="*/ 76200 h 661639"/>
              <a:gd name="connsiteX3" fmla="*/ 5140712 w 5140712"/>
              <a:gd name="connsiteY3" fmla="*/ 154258 h 66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40712" h="661639">
                <a:moveTo>
                  <a:pt x="0" y="377283"/>
                </a:moveTo>
                <a:cubicBezTo>
                  <a:pt x="93856" y="519461"/>
                  <a:pt x="187712" y="661639"/>
                  <a:pt x="758283" y="611458"/>
                </a:cubicBezTo>
                <a:cubicBezTo>
                  <a:pt x="1328854" y="561277"/>
                  <a:pt x="2693019" y="152400"/>
                  <a:pt x="3423424" y="76200"/>
                </a:cubicBezTo>
                <a:cubicBezTo>
                  <a:pt x="4153829" y="0"/>
                  <a:pt x="4647270" y="77129"/>
                  <a:pt x="5140712" y="154258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980663" y="4482790"/>
            <a:ext cx="122664" cy="178420"/>
          </a:xfrm>
          <a:custGeom>
            <a:avLst/>
            <a:gdLst>
              <a:gd name="connsiteX0" fmla="*/ 122664 w 122664"/>
              <a:gd name="connsiteY0" fmla="*/ 178420 h 178420"/>
              <a:gd name="connsiteX1" fmla="*/ 66908 w 122664"/>
              <a:gd name="connsiteY1" fmla="*/ 78059 h 178420"/>
              <a:gd name="connsiteX2" fmla="*/ 44605 w 122664"/>
              <a:gd name="connsiteY2" fmla="*/ 55756 h 178420"/>
              <a:gd name="connsiteX3" fmla="*/ 22303 w 122664"/>
              <a:gd name="connsiteY3" fmla="*/ 22303 h 178420"/>
              <a:gd name="connsiteX4" fmla="*/ 0 w 122664"/>
              <a:gd name="connsiteY4" fmla="*/ 0 h 17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64" h="178420">
                <a:moveTo>
                  <a:pt x="122664" y="178420"/>
                </a:moveTo>
                <a:cubicBezTo>
                  <a:pt x="105627" y="144345"/>
                  <a:pt x="90997" y="108170"/>
                  <a:pt x="66908" y="78059"/>
                </a:cubicBezTo>
                <a:cubicBezTo>
                  <a:pt x="60340" y="69849"/>
                  <a:pt x="51173" y="63966"/>
                  <a:pt x="44605" y="55756"/>
                </a:cubicBezTo>
                <a:cubicBezTo>
                  <a:pt x="36233" y="45291"/>
                  <a:pt x="30675" y="32768"/>
                  <a:pt x="22303" y="22303"/>
                </a:cubicBezTo>
                <a:cubicBezTo>
                  <a:pt x="15735" y="14093"/>
                  <a:pt x="0" y="0"/>
                  <a:pt x="0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6936059" y="4716966"/>
            <a:ext cx="167268" cy="66907"/>
          </a:xfrm>
          <a:custGeom>
            <a:avLst/>
            <a:gdLst>
              <a:gd name="connsiteX0" fmla="*/ 167268 w 167268"/>
              <a:gd name="connsiteY0" fmla="*/ 0 h 66907"/>
              <a:gd name="connsiteX1" fmla="*/ 44604 w 167268"/>
              <a:gd name="connsiteY1" fmla="*/ 22302 h 66907"/>
              <a:gd name="connsiteX2" fmla="*/ 22302 w 167268"/>
              <a:gd name="connsiteY2" fmla="*/ 44605 h 66907"/>
              <a:gd name="connsiteX3" fmla="*/ 0 w 167268"/>
              <a:gd name="connsiteY3" fmla="*/ 66907 h 6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68" h="66907">
                <a:moveTo>
                  <a:pt x="167268" y="0"/>
                </a:moveTo>
                <a:cubicBezTo>
                  <a:pt x="154973" y="1537"/>
                  <a:pt x="71745" y="6017"/>
                  <a:pt x="44604" y="22302"/>
                </a:cubicBezTo>
                <a:cubicBezTo>
                  <a:pt x="35589" y="27711"/>
                  <a:pt x="29736" y="37171"/>
                  <a:pt x="22302" y="44605"/>
                </a:cubicBezTo>
                <a:lnTo>
                  <a:pt x="0" y="66907"/>
                </a:ln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376868" y="4567535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3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6203795" y="1752600"/>
            <a:ext cx="1263805" cy="2966224"/>
          </a:xfrm>
          <a:custGeom>
            <a:avLst/>
            <a:gdLst>
              <a:gd name="connsiteX0" fmla="*/ 0 w 1263805"/>
              <a:gd name="connsiteY0" fmla="*/ 0 h 2966224"/>
              <a:gd name="connsiteX1" fmla="*/ 401444 w 1263805"/>
              <a:gd name="connsiteY1" fmla="*/ 167268 h 2966224"/>
              <a:gd name="connsiteX2" fmla="*/ 334536 w 1263805"/>
              <a:gd name="connsiteY2" fmla="*/ 568712 h 2966224"/>
              <a:gd name="connsiteX3" fmla="*/ 501805 w 1263805"/>
              <a:gd name="connsiteY3" fmla="*/ 836341 h 2966224"/>
              <a:gd name="connsiteX4" fmla="*/ 423746 w 1263805"/>
              <a:gd name="connsiteY4" fmla="*/ 1103970 h 2966224"/>
              <a:gd name="connsiteX5" fmla="*/ 635619 w 1263805"/>
              <a:gd name="connsiteY5" fmla="*/ 1382751 h 2966224"/>
              <a:gd name="connsiteX6" fmla="*/ 635619 w 1263805"/>
              <a:gd name="connsiteY6" fmla="*/ 1717287 h 2966224"/>
              <a:gd name="connsiteX7" fmla="*/ 1003609 w 1263805"/>
              <a:gd name="connsiteY7" fmla="*/ 1962614 h 2966224"/>
              <a:gd name="connsiteX8" fmla="*/ 970156 w 1263805"/>
              <a:gd name="connsiteY8" fmla="*/ 2386361 h 2966224"/>
              <a:gd name="connsiteX9" fmla="*/ 1226634 w 1263805"/>
              <a:gd name="connsiteY9" fmla="*/ 2587082 h 2966224"/>
              <a:gd name="connsiteX10" fmla="*/ 1193180 w 1263805"/>
              <a:gd name="connsiteY10" fmla="*/ 2966224 h 2966224"/>
              <a:gd name="connsiteX11" fmla="*/ 1193180 w 1263805"/>
              <a:gd name="connsiteY11" fmla="*/ 2966224 h 2966224"/>
              <a:gd name="connsiteX12" fmla="*/ 1193180 w 1263805"/>
              <a:gd name="connsiteY12" fmla="*/ 2966224 h 296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63805" h="2966224">
                <a:moveTo>
                  <a:pt x="0" y="0"/>
                </a:moveTo>
                <a:cubicBezTo>
                  <a:pt x="172844" y="36241"/>
                  <a:pt x="345688" y="72483"/>
                  <a:pt x="401444" y="167268"/>
                </a:cubicBezTo>
                <a:cubicBezTo>
                  <a:pt x="457200" y="262053"/>
                  <a:pt x="317809" y="457200"/>
                  <a:pt x="334536" y="568712"/>
                </a:cubicBezTo>
                <a:cubicBezTo>
                  <a:pt x="351263" y="680224"/>
                  <a:pt x="486937" y="747131"/>
                  <a:pt x="501805" y="836341"/>
                </a:cubicBezTo>
                <a:cubicBezTo>
                  <a:pt x="516673" y="925551"/>
                  <a:pt x="401444" y="1012902"/>
                  <a:pt x="423746" y="1103970"/>
                </a:cubicBezTo>
                <a:cubicBezTo>
                  <a:pt x="446048" y="1195038"/>
                  <a:pt x="600307" y="1280532"/>
                  <a:pt x="635619" y="1382751"/>
                </a:cubicBezTo>
                <a:cubicBezTo>
                  <a:pt x="670931" y="1484970"/>
                  <a:pt x="574287" y="1620643"/>
                  <a:pt x="635619" y="1717287"/>
                </a:cubicBezTo>
                <a:cubicBezTo>
                  <a:pt x="696951" y="1813931"/>
                  <a:pt x="947853" y="1851102"/>
                  <a:pt x="1003609" y="1962614"/>
                </a:cubicBezTo>
                <a:cubicBezTo>
                  <a:pt x="1059365" y="2074126"/>
                  <a:pt x="932985" y="2282283"/>
                  <a:pt x="970156" y="2386361"/>
                </a:cubicBezTo>
                <a:cubicBezTo>
                  <a:pt x="1007327" y="2490439"/>
                  <a:pt x="1189463" y="2490438"/>
                  <a:pt x="1226634" y="2587082"/>
                </a:cubicBezTo>
                <a:cubicBezTo>
                  <a:pt x="1263805" y="2683726"/>
                  <a:pt x="1193180" y="2966224"/>
                  <a:pt x="1193180" y="2966224"/>
                </a:cubicBezTo>
                <a:lnTo>
                  <a:pt x="1193180" y="2966224"/>
                </a:lnTo>
                <a:lnTo>
                  <a:pt x="1193180" y="2966224"/>
                </a:lnTo>
              </a:path>
            </a:pathLst>
          </a:custGeom>
          <a:ln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396140" y="4495800"/>
            <a:ext cx="113826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’’, g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65" name="TextBox 64"/>
          <p:cNvSpPr txBox="1"/>
          <p:nvPr/>
        </p:nvSpPr>
        <p:spPr>
          <a:xfrm>
            <a:off x="7396140" y="5222557"/>
            <a:ext cx="12216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’’’, g</a:t>
            </a:r>
            <a:r>
              <a:rPr lang="en-US" sz="2600" baseline="-25000" dirty="0" smtClean="0"/>
              <a:t>4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66" name="Freeform 65"/>
          <p:cNvSpPr/>
          <p:nvPr/>
        </p:nvSpPr>
        <p:spPr>
          <a:xfrm>
            <a:off x="1940312" y="5430644"/>
            <a:ext cx="5296829" cy="531541"/>
          </a:xfrm>
          <a:custGeom>
            <a:avLst/>
            <a:gdLst>
              <a:gd name="connsiteX0" fmla="*/ 5296829 w 5296829"/>
              <a:gd name="connsiteY0" fmla="*/ 0 h 531541"/>
              <a:gd name="connsiteX1" fmla="*/ 2810108 w 5296829"/>
              <a:gd name="connsiteY1" fmla="*/ 512956 h 531541"/>
              <a:gd name="connsiteX2" fmla="*/ 0 w 5296829"/>
              <a:gd name="connsiteY2" fmla="*/ 111512 h 53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96829" h="531541">
                <a:moveTo>
                  <a:pt x="5296829" y="0"/>
                </a:moveTo>
                <a:cubicBezTo>
                  <a:pt x="4494871" y="247185"/>
                  <a:pt x="3692913" y="494371"/>
                  <a:pt x="2810108" y="512956"/>
                </a:cubicBezTo>
                <a:cubicBezTo>
                  <a:pt x="1927303" y="531541"/>
                  <a:pt x="963651" y="321526"/>
                  <a:pt x="0" y="111512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443668" y="5481935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4</a:t>
            </a:r>
            <a:endParaRPr lang="en-US" sz="2400" dirty="0">
              <a:solidFill>
                <a:srgbClr val="C0000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rot="5400000">
            <a:off x="1600994" y="58666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Freeform 69"/>
          <p:cNvSpPr/>
          <p:nvPr/>
        </p:nvSpPr>
        <p:spPr>
          <a:xfrm>
            <a:off x="1676400" y="4969727"/>
            <a:ext cx="76200" cy="516673"/>
          </a:xfrm>
          <a:custGeom>
            <a:avLst/>
            <a:gdLst>
              <a:gd name="connsiteX0" fmla="*/ 135672 w 135672"/>
              <a:gd name="connsiteY0" fmla="*/ 0 h 669073"/>
              <a:gd name="connsiteX1" fmla="*/ 1858 w 135672"/>
              <a:gd name="connsiteY1" fmla="*/ 289932 h 669073"/>
              <a:gd name="connsiteX2" fmla="*/ 124521 w 135672"/>
              <a:gd name="connsiteY2" fmla="*/ 669073 h 66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672" h="669073">
                <a:moveTo>
                  <a:pt x="135672" y="0"/>
                </a:moveTo>
                <a:cubicBezTo>
                  <a:pt x="69694" y="89210"/>
                  <a:pt x="3716" y="178420"/>
                  <a:pt x="1858" y="289932"/>
                </a:cubicBezTo>
                <a:cubicBezTo>
                  <a:pt x="0" y="401444"/>
                  <a:pt x="62260" y="535258"/>
                  <a:pt x="124521" y="66907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1780778" y="5302883"/>
            <a:ext cx="48022" cy="183517"/>
          </a:xfrm>
          <a:custGeom>
            <a:avLst/>
            <a:gdLst>
              <a:gd name="connsiteX0" fmla="*/ 3417 w 48022"/>
              <a:gd name="connsiteY0" fmla="*/ 178420 h 183517"/>
              <a:gd name="connsiteX1" fmla="*/ 25720 w 48022"/>
              <a:gd name="connsiteY1" fmla="*/ 89210 h 183517"/>
              <a:gd name="connsiteX2" fmla="*/ 48022 w 48022"/>
              <a:gd name="connsiteY2" fmla="*/ 0 h 18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22" h="183517">
                <a:moveTo>
                  <a:pt x="3417" y="178420"/>
                </a:moveTo>
                <a:cubicBezTo>
                  <a:pt x="30699" y="42009"/>
                  <a:pt x="0" y="183517"/>
                  <a:pt x="25720" y="89210"/>
                </a:cubicBezTo>
                <a:cubicBezTo>
                  <a:pt x="33785" y="59638"/>
                  <a:pt x="48022" y="0"/>
                  <a:pt x="48022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1600200" y="5352585"/>
            <a:ext cx="173454" cy="133815"/>
          </a:xfrm>
          <a:custGeom>
            <a:avLst/>
            <a:gdLst>
              <a:gd name="connsiteX0" fmla="*/ 173454 w 173454"/>
              <a:gd name="connsiteY0" fmla="*/ 133815 h 133815"/>
              <a:gd name="connsiteX1" fmla="*/ 95396 w 173454"/>
              <a:gd name="connsiteY1" fmla="*/ 89210 h 133815"/>
              <a:gd name="connsiteX2" fmla="*/ 73093 w 173454"/>
              <a:gd name="connsiteY2" fmla="*/ 66908 h 133815"/>
              <a:gd name="connsiteX3" fmla="*/ 6186 w 173454"/>
              <a:gd name="connsiteY3" fmla="*/ 0 h 1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54" h="133815">
                <a:moveTo>
                  <a:pt x="173454" y="133815"/>
                </a:moveTo>
                <a:cubicBezTo>
                  <a:pt x="142922" y="118549"/>
                  <a:pt x="121670" y="110229"/>
                  <a:pt x="95396" y="89210"/>
                </a:cubicBezTo>
                <a:cubicBezTo>
                  <a:pt x="87186" y="82642"/>
                  <a:pt x="81504" y="73216"/>
                  <a:pt x="73093" y="66908"/>
                </a:cubicBezTo>
                <a:cubicBezTo>
                  <a:pt x="0" y="12089"/>
                  <a:pt x="6186" y="50796"/>
                  <a:pt x="6186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848749" y="5451157"/>
            <a:ext cx="105625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‘, g</a:t>
            </a:r>
            <a:r>
              <a:rPr lang="en-US" sz="2600" baseline="-25000" dirty="0" smtClean="0"/>
              <a:t>4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75" name="Freeform 74"/>
          <p:cNvSpPr/>
          <p:nvPr/>
        </p:nvSpPr>
        <p:spPr>
          <a:xfrm>
            <a:off x="1916629" y="5430644"/>
            <a:ext cx="202103" cy="152761"/>
          </a:xfrm>
          <a:custGeom>
            <a:avLst/>
            <a:gdLst>
              <a:gd name="connsiteX0" fmla="*/ 57137 w 202103"/>
              <a:gd name="connsiteY0" fmla="*/ 111512 h 152761"/>
              <a:gd name="connsiteX1" fmla="*/ 135195 w 202103"/>
              <a:gd name="connsiteY1" fmla="*/ 44605 h 152761"/>
              <a:gd name="connsiteX2" fmla="*/ 202103 w 202103"/>
              <a:gd name="connsiteY2" fmla="*/ 0 h 152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103" h="152761">
                <a:moveTo>
                  <a:pt x="57137" y="111512"/>
                </a:moveTo>
                <a:cubicBezTo>
                  <a:pt x="159787" y="43080"/>
                  <a:pt x="0" y="152761"/>
                  <a:pt x="135195" y="44605"/>
                </a:cubicBezTo>
                <a:cubicBezTo>
                  <a:pt x="156126" y="27860"/>
                  <a:pt x="202103" y="0"/>
                  <a:pt x="202103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1962615" y="5553307"/>
            <a:ext cx="111512" cy="144966"/>
          </a:xfrm>
          <a:custGeom>
            <a:avLst/>
            <a:gdLst>
              <a:gd name="connsiteX0" fmla="*/ 0 w 111512"/>
              <a:gd name="connsiteY0" fmla="*/ 0 h 144966"/>
              <a:gd name="connsiteX1" fmla="*/ 22302 w 111512"/>
              <a:gd name="connsiteY1" fmla="*/ 100361 h 144966"/>
              <a:gd name="connsiteX2" fmla="*/ 89209 w 111512"/>
              <a:gd name="connsiteY2" fmla="*/ 133815 h 144966"/>
              <a:gd name="connsiteX3" fmla="*/ 111512 w 111512"/>
              <a:gd name="connsiteY3" fmla="*/ 144966 h 14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12" h="144966">
                <a:moveTo>
                  <a:pt x="0" y="0"/>
                </a:moveTo>
                <a:cubicBezTo>
                  <a:pt x="114" y="684"/>
                  <a:pt x="10743" y="85913"/>
                  <a:pt x="22302" y="100361"/>
                </a:cubicBezTo>
                <a:cubicBezTo>
                  <a:pt x="39995" y="122477"/>
                  <a:pt x="65442" y="124308"/>
                  <a:pt x="89209" y="133815"/>
                </a:cubicBezTo>
                <a:cubicBezTo>
                  <a:pt x="96926" y="136902"/>
                  <a:pt x="104078" y="141249"/>
                  <a:pt x="111512" y="144966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/>
          <p:nvPr/>
        </p:nvCxnSpPr>
        <p:spPr>
          <a:xfrm rot="5400000">
            <a:off x="7011194" y="50284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Wave 57"/>
          <p:cNvSpPr/>
          <p:nvPr/>
        </p:nvSpPr>
        <p:spPr>
          <a:xfrm>
            <a:off x="6629400" y="1828800"/>
            <a:ext cx="2286000" cy="914400"/>
          </a:xfrm>
          <a:prstGeom prst="wav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587993" y="1828800"/>
            <a:ext cx="24036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recursive 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        computation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419600" y="1295400"/>
            <a:ext cx="4038600" cy="5029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1371600"/>
            <a:ext cx="1905000" cy="30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otched Right Arrow 26"/>
          <p:cNvSpPr/>
          <p:nvPr/>
        </p:nvSpPr>
        <p:spPr>
          <a:xfrm>
            <a:off x="2209800" y="2590800"/>
            <a:ext cx="2514600" cy="762000"/>
          </a:xfrm>
          <a:prstGeom prst="notched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Example [Flanagan-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Quadeer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]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1828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x := 1, m := 0;</a:t>
            </a:r>
          </a:p>
          <a:p>
            <a:endParaRPr lang="en-US" dirty="0" smtClean="0"/>
          </a:p>
          <a:p>
            <a:r>
              <a:rPr lang="en-US" dirty="0" smtClean="0"/>
              <a:t>void p() {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acquire m;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x := 0;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x := x + 1;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assert x = 1;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release m;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3962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 C</a:t>
            </a:r>
            <a:r>
              <a:rPr lang="en-US" dirty="0" smtClean="0"/>
              <a:t> = p()  ||  p()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1495485"/>
            <a:ext cx="1981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Global   </a:t>
            </a:r>
            <a:r>
              <a:rPr lang="en-US" sz="1600" dirty="0" smtClean="0"/>
              <a:t> guar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(g*)  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x, m := 1, 0;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</a:t>
            </a:r>
            <a:r>
              <a:rPr lang="en-US" sz="1600" dirty="0" err="1" smtClean="0">
                <a:solidFill>
                  <a:srgbClr val="C00000"/>
                </a:solidFill>
              </a:rPr>
              <a:t>int</a:t>
            </a:r>
            <a:r>
              <a:rPr lang="en-US" sz="1600" dirty="0" smtClean="0">
                <a:solidFill>
                  <a:srgbClr val="C00000"/>
                </a:solidFill>
              </a:rPr>
              <a:t> z := 0;</a:t>
            </a:r>
          </a:p>
          <a:p>
            <a:r>
              <a:rPr lang="en-US" sz="1600" dirty="0" smtClean="0"/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2</a:t>
            </a:r>
            <a:endParaRPr lang="en-US" sz="1600" i="1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assume m = 0;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1;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2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0;</a:t>
            </a:r>
          </a:p>
          <a:p>
            <a:r>
              <a:rPr lang="en-US" sz="1600" dirty="0" smtClean="0"/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2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x + 1;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2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m := 0;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2</a:t>
            </a:r>
          </a:p>
          <a:p>
            <a:r>
              <a:rPr lang="en-US" sz="1600" i="1" baseline="-25000" dirty="0" smtClean="0"/>
              <a:t>     </a:t>
            </a:r>
            <a:r>
              <a:rPr lang="en-US" sz="1600" i="1" dirty="0" smtClean="0"/>
              <a:t>  </a:t>
            </a:r>
            <a:r>
              <a:rPr lang="en-US" sz="1600" dirty="0" smtClean="0">
                <a:solidFill>
                  <a:srgbClr val="C00000"/>
                </a:solidFill>
              </a:rPr>
              <a:t>assume(false);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return g;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724400" y="1524000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62600" y="52578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05600" y="1524000"/>
            <a:ext cx="1981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Global</a:t>
            </a:r>
            <a:r>
              <a:rPr lang="en-US" sz="1600" dirty="0" smtClean="0"/>
              <a:t>   guar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(g*)  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x, m := 1, 0;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>
                <a:solidFill>
                  <a:srgbClr val="C00000"/>
                </a:solidFill>
              </a:rPr>
              <a:t>int</a:t>
            </a:r>
            <a:r>
              <a:rPr lang="en-US" sz="1600" dirty="0" smtClean="0">
                <a:solidFill>
                  <a:srgbClr val="C00000"/>
                </a:solidFill>
              </a:rPr>
              <a:t> z := 0;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1</a:t>
            </a:r>
            <a:endParaRPr lang="en-US" sz="1600" i="1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assume m = 0;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2;</a:t>
            </a:r>
          </a:p>
          <a:p>
            <a:r>
              <a:rPr lang="en-US" sz="1600" dirty="0" smtClean="0"/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1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0;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i="1" dirty="0" smtClean="0">
                <a:solidFill>
                  <a:srgbClr val="C00000"/>
                </a:solidFill>
              </a:rPr>
              <a:t>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1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x + 1;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1</a:t>
            </a:r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0;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I</a:t>
            </a:r>
            <a:r>
              <a:rPr lang="en-US" sz="1600" i="1" baseline="-25000" dirty="0" smtClean="0">
                <a:solidFill>
                  <a:srgbClr val="C00000"/>
                </a:solidFill>
              </a:rPr>
              <a:t>1</a:t>
            </a:r>
          </a:p>
          <a:p>
            <a:r>
              <a:rPr lang="en-US" sz="1600" i="1" baseline="-25000" dirty="0" smtClean="0"/>
              <a:t>     </a:t>
            </a:r>
            <a:r>
              <a:rPr lang="en-US" sz="1600" i="1" dirty="0" smtClean="0"/>
              <a:t>  </a:t>
            </a:r>
            <a:r>
              <a:rPr lang="en-US" sz="1600" dirty="0" smtClean="0">
                <a:solidFill>
                  <a:srgbClr val="C00000"/>
                </a:solidFill>
              </a:rPr>
              <a:t>assume(false);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return g;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7620000" y="52578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81800" y="1598612"/>
            <a:ext cx="609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4572000"/>
            <a:ext cx="2438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I</a:t>
            </a:r>
            <a:r>
              <a:rPr lang="en-US" i="1" baseline="-25000" dirty="0" smtClean="0">
                <a:solidFill>
                  <a:srgbClr val="C00000"/>
                </a:solidFill>
              </a:rPr>
              <a:t>i </a:t>
            </a:r>
            <a:r>
              <a:rPr lang="en-US" i="1" dirty="0" smtClean="0"/>
              <a:t> </a:t>
            </a:r>
            <a:r>
              <a:rPr lang="en-US" dirty="0" smtClean="0"/>
              <a:t>=    </a:t>
            </a:r>
            <a:r>
              <a:rPr lang="en-US" dirty="0" smtClean="0">
                <a:solidFill>
                  <a:srgbClr val="C00000"/>
                </a:solidFill>
              </a:rPr>
              <a:t>if (z != 1 &amp;&amp; *)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 g := </a:t>
            </a:r>
            <a:r>
              <a:rPr lang="en-US" dirty="0" err="1" smtClean="0">
                <a:solidFill>
                  <a:srgbClr val="C00000"/>
                </a:solidFill>
              </a:rPr>
              <a:t>guar</a:t>
            </a:r>
            <a:r>
              <a:rPr lang="en-US" baseline="-25000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 (g );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if(g == g* &amp;&amp; *)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  z := 1; 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           </a:t>
            </a:r>
            <a:r>
              <a:rPr lang="en-US" dirty="0" smtClean="0">
                <a:solidFill>
                  <a:srgbClr val="C00000"/>
                </a:solidFill>
              </a:rPr>
              <a:t>if(z = 1 &amp;&amp; *)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                 </a:t>
            </a:r>
            <a:r>
              <a:rPr lang="en-US" dirty="0" smtClean="0">
                <a:solidFill>
                  <a:srgbClr val="C00000"/>
                </a:solidFill>
              </a:rPr>
              <a:t>return g;</a:t>
            </a:r>
            <a:endParaRPr lang="en-US" i="1" dirty="0">
              <a:solidFill>
                <a:srgbClr val="C0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1600200" y="49530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590800" y="49530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24000" y="52578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981200" y="5256212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362200" y="60960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62000" y="4572000"/>
            <a:ext cx="2286000" cy="1752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189514" y="3407229"/>
            <a:ext cx="1632857" cy="1251857"/>
          </a:xfrm>
          <a:custGeom>
            <a:avLst/>
            <a:gdLst>
              <a:gd name="connsiteX0" fmla="*/ 1632857 w 1632857"/>
              <a:gd name="connsiteY0" fmla="*/ 0 h 1251857"/>
              <a:gd name="connsiteX1" fmla="*/ 674915 w 1632857"/>
              <a:gd name="connsiteY1" fmla="*/ 391885 h 1251857"/>
              <a:gd name="connsiteX2" fmla="*/ 0 w 1632857"/>
              <a:gd name="connsiteY2" fmla="*/ 1251857 h 1251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857" h="1251857">
                <a:moveTo>
                  <a:pt x="1632857" y="0"/>
                </a:moveTo>
                <a:cubicBezTo>
                  <a:pt x="1289957" y="91621"/>
                  <a:pt x="947058" y="183242"/>
                  <a:pt x="674915" y="391885"/>
                </a:cubicBezTo>
                <a:cubicBezTo>
                  <a:pt x="402772" y="600528"/>
                  <a:pt x="201386" y="926192"/>
                  <a:pt x="0" y="1251857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211286" y="3846286"/>
            <a:ext cx="1545771" cy="812800"/>
          </a:xfrm>
          <a:custGeom>
            <a:avLst/>
            <a:gdLst>
              <a:gd name="connsiteX0" fmla="*/ 1545771 w 1545771"/>
              <a:gd name="connsiteY0" fmla="*/ 50800 h 812800"/>
              <a:gd name="connsiteX1" fmla="*/ 925285 w 1545771"/>
              <a:gd name="connsiteY1" fmla="*/ 127000 h 812800"/>
              <a:gd name="connsiteX2" fmla="*/ 0 w 1545771"/>
              <a:gd name="connsiteY2" fmla="*/ 812800 h 81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5771" h="812800">
                <a:moveTo>
                  <a:pt x="1545771" y="50800"/>
                </a:moveTo>
                <a:cubicBezTo>
                  <a:pt x="1364342" y="25400"/>
                  <a:pt x="1182913" y="0"/>
                  <a:pt x="925285" y="127000"/>
                </a:cubicBezTo>
                <a:cubicBezTo>
                  <a:pt x="667657" y="254000"/>
                  <a:pt x="333828" y="533400"/>
                  <a:pt x="0" y="81280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211286" y="4361544"/>
            <a:ext cx="1643743" cy="362856"/>
          </a:xfrm>
          <a:custGeom>
            <a:avLst/>
            <a:gdLst>
              <a:gd name="connsiteX0" fmla="*/ 1643743 w 1643743"/>
              <a:gd name="connsiteY0" fmla="*/ 79828 h 362856"/>
              <a:gd name="connsiteX1" fmla="*/ 1088571 w 1643743"/>
              <a:gd name="connsiteY1" fmla="*/ 47171 h 362856"/>
              <a:gd name="connsiteX2" fmla="*/ 0 w 1643743"/>
              <a:gd name="connsiteY2" fmla="*/ 362856 h 362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43743" h="362856">
                <a:moveTo>
                  <a:pt x="1643743" y="79828"/>
                </a:moveTo>
                <a:cubicBezTo>
                  <a:pt x="1503135" y="39914"/>
                  <a:pt x="1362528" y="0"/>
                  <a:pt x="1088571" y="47171"/>
                </a:cubicBezTo>
                <a:cubicBezTo>
                  <a:pt x="814614" y="94342"/>
                  <a:pt x="407307" y="228599"/>
                  <a:pt x="0" y="362856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3233057" y="4691743"/>
            <a:ext cx="1600200" cy="250371"/>
          </a:xfrm>
          <a:custGeom>
            <a:avLst/>
            <a:gdLst>
              <a:gd name="connsiteX0" fmla="*/ 1600200 w 1600200"/>
              <a:gd name="connsiteY0" fmla="*/ 195943 h 250371"/>
              <a:gd name="connsiteX1" fmla="*/ 849086 w 1600200"/>
              <a:gd name="connsiteY1" fmla="*/ 217714 h 250371"/>
              <a:gd name="connsiteX2" fmla="*/ 0 w 1600200"/>
              <a:gd name="connsiteY2" fmla="*/ 0 h 25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0200" h="250371">
                <a:moveTo>
                  <a:pt x="1600200" y="195943"/>
                </a:moveTo>
                <a:cubicBezTo>
                  <a:pt x="1357993" y="223157"/>
                  <a:pt x="1115786" y="250371"/>
                  <a:pt x="849086" y="217714"/>
                </a:cubicBezTo>
                <a:cubicBezTo>
                  <a:pt x="582386" y="185057"/>
                  <a:pt x="291193" y="92528"/>
                  <a:pt x="0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90800" y="273873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</a:rPr>
              <a:t>sequentialize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69076" y="914400"/>
            <a:ext cx="1357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Concurrent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5653297" y="914400"/>
            <a:ext cx="1289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Sequential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5105400" y="25146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162800" y="32766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162800" y="37338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162800" y="42672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162800" y="47244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162800" y="25146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105400" y="32004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105400" y="37338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105400" y="41910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4724400"/>
            <a:ext cx="304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7" grpId="0" animBg="1"/>
      <p:bldP spid="4" grpId="0"/>
      <p:bldP spid="5" grpId="0"/>
      <p:bldP spid="6" grpId="0"/>
      <p:bldP spid="11" grpId="0"/>
      <p:bldP spid="18" grpId="0"/>
      <p:bldP spid="21" grpId="0"/>
      <p:bldP spid="30" grpId="0" animBg="1"/>
      <p:bldP spid="31" grpId="0" animBg="1"/>
      <p:bldP spid="32" grpId="0" animBg="1"/>
      <p:bldP spid="34" grpId="0" animBg="1"/>
      <p:bldP spid="35" grpId="0" animBg="1"/>
      <p:bldP spid="28" grpId="0"/>
      <p:bldP spid="36" grpId="0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95485"/>
            <a:ext cx="3124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void CheckThread1()  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x, m := 1, 0;</a:t>
            </a:r>
          </a:p>
          <a:p>
            <a:r>
              <a:rPr lang="en-US" sz="1600" dirty="0" smtClean="0"/>
              <a:t>         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  <a:endParaRPr lang="en-US" sz="1600" i="1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assume m = 0;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1;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0;</a:t>
            </a:r>
          </a:p>
          <a:p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x := x + 1;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assert x = 1; 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0;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2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  <a:endParaRPr lang="en-US" sz="1600" i="1" baseline="-250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724400" y="1530727"/>
            <a:ext cx="3124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void CheckThread2()  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x, m := 1, 0;</a:t>
            </a:r>
          </a:p>
          <a:p>
            <a:r>
              <a:rPr lang="en-US" sz="1600" dirty="0" smtClean="0"/>
              <a:t>         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  <a:endParaRPr lang="en-US" sz="1600" i="1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assume m = 0;</a:t>
            </a:r>
          </a:p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    m := 2;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0;</a:t>
            </a:r>
          </a:p>
          <a:p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x := x + 1;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assert x = 1; 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</a:p>
          <a:p>
            <a:r>
              <a:rPr lang="en-US" sz="1600" dirty="0" smtClean="0"/>
              <a:t>   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m := 0;</a:t>
            </a:r>
          </a:p>
          <a:p>
            <a:r>
              <a:rPr lang="en-US" sz="1600" i="1" dirty="0" smtClean="0">
                <a:solidFill>
                  <a:srgbClr val="C00000"/>
                </a:solidFill>
              </a:rPr>
              <a:t>         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if(*)  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 := guar</a:t>
            </a:r>
            <a:r>
              <a:rPr lang="en-US" sz="1600" baseline="-25000" dirty="0" smtClean="0">
                <a:solidFill>
                  <a:srgbClr val="C00000"/>
                </a:solidFill>
              </a:rPr>
              <a:t>1</a:t>
            </a:r>
            <a:r>
              <a:rPr lang="en-US" sz="1600" dirty="0" smtClean="0">
                <a:solidFill>
                  <a:srgbClr val="C00000"/>
                </a:solidFill>
              </a:rPr>
              <a:t> (</a:t>
            </a:r>
            <a:r>
              <a:rPr lang="en-US" sz="1600" dirty="0" err="1" smtClean="0">
                <a:solidFill>
                  <a:srgbClr val="C00000"/>
                </a:solidFill>
              </a:rPr>
              <a:t>x,m</a:t>
            </a:r>
            <a:r>
              <a:rPr lang="en-US" sz="1600" dirty="0" smtClean="0">
                <a:solidFill>
                  <a:srgbClr val="C00000"/>
                </a:solidFill>
              </a:rPr>
              <a:t>);</a:t>
            </a:r>
            <a:endParaRPr lang="en-US" sz="1600" i="1" baseline="-25000" dirty="0" smtClean="0">
              <a:solidFill>
                <a:srgbClr val="C00000"/>
              </a:solidFill>
            </a:endParaRP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486400"/>
            <a:ext cx="708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rely</a:t>
            </a:r>
            <a:r>
              <a:rPr lang="en-US" sz="1600" baseline="-25000" dirty="0" smtClean="0"/>
              <a:t>i+1</a:t>
            </a:r>
            <a:r>
              <a:rPr lang="en-US" sz="1600" dirty="0" smtClean="0"/>
              <a:t>  = </a:t>
            </a:r>
            <a:r>
              <a:rPr lang="en-US" sz="1600" dirty="0" err="1" smtClean="0"/>
              <a:t>guar</a:t>
            </a:r>
            <a:r>
              <a:rPr lang="en-US" sz="1600" baseline="-25000" dirty="0" err="1" smtClean="0"/>
              <a:t>i</a:t>
            </a:r>
            <a:r>
              <a:rPr lang="en-US" sz="1600" dirty="0" smtClean="0"/>
              <a:t> :   ((m = </a:t>
            </a:r>
            <a:r>
              <a:rPr lang="en-US" sz="1600" dirty="0" err="1" smtClean="0"/>
              <a:t>i</a:t>
            </a:r>
            <a:r>
              <a:rPr lang="en-US" sz="1600" dirty="0" smtClean="0"/>
              <a:t> + 1)  =&gt;  (m = m’ ^ x = x’))  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5726668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^ (((m = 0 ^ x = 1 )  V   (m = </a:t>
            </a:r>
            <a:r>
              <a:rPr lang="en-US" sz="1600" dirty="0" err="1" smtClean="0"/>
              <a:t>i</a:t>
            </a:r>
            <a:r>
              <a:rPr lang="en-US" sz="1600" dirty="0" smtClean="0"/>
              <a:t> ^ x = 1)   V   (m = </a:t>
            </a:r>
            <a:r>
              <a:rPr lang="en-US" sz="1600" dirty="0" err="1" smtClean="0"/>
              <a:t>i</a:t>
            </a:r>
            <a:r>
              <a:rPr lang="en-US" sz="1600" dirty="0" smtClean="0"/>
              <a:t> ^ x = 0)) =&gt; </a:t>
            </a:r>
          </a:p>
          <a:p>
            <a:r>
              <a:rPr lang="en-US" sz="1600" dirty="0" smtClean="0"/>
              <a:t>                               ((m = 0 ^ x = 1)   V   (m = </a:t>
            </a:r>
            <a:r>
              <a:rPr lang="en-US" sz="1600" dirty="0" err="1" smtClean="0"/>
              <a:t>i</a:t>
            </a:r>
            <a:r>
              <a:rPr lang="en-US" sz="1600" dirty="0" smtClean="0"/>
              <a:t> ^ x = 1)   V   (m = </a:t>
            </a:r>
            <a:r>
              <a:rPr lang="en-US" sz="1600" dirty="0" err="1" smtClean="0"/>
              <a:t>i</a:t>
            </a:r>
            <a:r>
              <a:rPr lang="en-US" sz="1600" dirty="0" smtClean="0"/>
              <a:t> ^ x = 0)))</a:t>
            </a:r>
            <a:endParaRPr lang="en-US" sz="16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Example [Flanagan-Quadeer]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Main theorem:</a:t>
            </a:r>
          </a:p>
          <a:p>
            <a:pPr>
              <a:buNone/>
            </a:pPr>
            <a:r>
              <a:rPr lang="en-US" sz="2800" dirty="0" smtClean="0"/>
              <a:t>    If (C, Spec) has a compositional rely-guarantee proof with auxiliary </a:t>
            </a:r>
            <a:r>
              <a:rPr lang="en-US" sz="2800" dirty="0" err="1" smtClean="0"/>
              <a:t>vars</a:t>
            </a:r>
            <a:r>
              <a:rPr lang="en-US" sz="2800" dirty="0" smtClean="0"/>
              <a:t> A, then </a:t>
            </a:r>
            <a:r>
              <a:rPr lang="en-US" sz="2800" dirty="0" err="1" smtClean="0"/>
              <a:t>Seq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(C, Spec) satisfies its assertions.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If A is a set of aux </a:t>
            </a:r>
            <a:r>
              <a:rPr lang="en-US" sz="2800" dirty="0" err="1" smtClean="0"/>
              <a:t>vars</a:t>
            </a:r>
            <a:r>
              <a:rPr lang="en-US" sz="2800" dirty="0" smtClean="0"/>
              <a:t>, and </a:t>
            </a:r>
            <a:r>
              <a:rPr lang="en-US" sz="2800" dirty="0" err="1" smtClean="0"/>
              <a:t>Seq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(C, Spec) satisfies its assertions, then C satisfies its assertions Spec.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So in order to prove (C, Spec), we can instead prove </a:t>
            </a:r>
            <a:r>
              <a:rPr lang="en-US" sz="2800" dirty="0" err="1" smtClean="0"/>
              <a:t>Seq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(C, Spec).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3400" y="1295400"/>
            <a:ext cx="3810000" cy="5105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Least index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s.t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A[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 satisfies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371600"/>
            <a:ext cx="381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en-US" dirty="0" smtClean="0"/>
              <a:t> = </a:t>
            </a:r>
            <a:r>
              <a:rPr lang="en-US" dirty="0" err="1" smtClean="0"/>
              <a:t>int</a:t>
            </a:r>
            <a:r>
              <a:rPr lang="en-US" dirty="0" smtClean="0"/>
              <a:t> [ ],  </a:t>
            </a:r>
            <a:r>
              <a:rPr lang="en-US" dirty="0" smtClean="0">
                <a:solidFill>
                  <a:srgbClr val="C00000"/>
                </a:solidFill>
              </a:rPr>
              <a:t>index</a:t>
            </a:r>
            <a:r>
              <a:rPr lang="en-US" dirty="0" smtClean="0"/>
              <a:t> := </a:t>
            </a:r>
            <a:r>
              <a:rPr lang="en-US" dirty="0" err="1" smtClean="0"/>
              <a:t>A.length</a:t>
            </a:r>
            <a:r>
              <a:rPr lang="en-US" dirty="0" smtClean="0"/>
              <a:t>; </a:t>
            </a:r>
          </a:p>
          <a:p>
            <a:r>
              <a:rPr lang="en-US" dirty="0" smtClean="0"/>
              <a:t>void odd() {</a:t>
            </a:r>
          </a:p>
          <a:p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:= 0;</a:t>
            </a:r>
          </a:p>
          <a:p>
            <a:r>
              <a:rPr lang="en-US" dirty="0" smtClean="0"/>
              <a:t>    while(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A.length</a:t>
            </a:r>
            <a:r>
              <a:rPr lang="en-US" dirty="0" smtClean="0"/>
              <a:t> &amp;&amp; </a:t>
            </a:r>
            <a:r>
              <a:rPr lang="en-US" dirty="0" err="1" smtClean="0"/>
              <a:t>i</a:t>
            </a:r>
            <a:r>
              <a:rPr lang="en-US" dirty="0" smtClean="0"/>
              <a:t> &lt; index)</a:t>
            </a:r>
          </a:p>
          <a:p>
            <a:r>
              <a:rPr lang="en-US" dirty="0" smtClean="0"/>
              <a:t>    {</a:t>
            </a:r>
          </a:p>
          <a:p>
            <a:r>
              <a:rPr lang="en-US" dirty="0" smtClean="0"/>
              <a:t>        if(</a:t>
            </a:r>
            <a:r>
              <a:rPr lang="en-US" dirty="0" err="1" smtClean="0"/>
              <a:t>i</a:t>
            </a:r>
            <a:r>
              <a:rPr lang="en-US" dirty="0" smtClean="0"/>
              <a:t> % 2 = 1 &amp;&amp; </a:t>
            </a:r>
            <a:r>
              <a:rPr lang="en-US" dirty="0" err="1" smtClean="0"/>
              <a:t>pred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])) {</a:t>
            </a:r>
          </a:p>
          <a:p>
            <a:r>
              <a:rPr lang="en-US" dirty="0" smtClean="0"/>
              <a:t>            index := 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</a:p>
          <a:p>
            <a:r>
              <a:rPr lang="en-US" dirty="0" smtClean="0"/>
              <a:t>            break;</a:t>
            </a:r>
          </a:p>
          <a:p>
            <a:r>
              <a:rPr lang="en-US" dirty="0" smtClean="0"/>
              <a:t>         }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assert  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% 2  = 1, (</a:t>
            </a:r>
            <a:r>
              <a:rPr lang="en-US" dirty="0" err="1" smtClean="0"/>
              <a:t>pred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 =&gt;</a:t>
            </a:r>
          </a:p>
          <a:p>
            <a:r>
              <a:rPr lang="en-US" dirty="0" smtClean="0"/>
              <a:t>                index &lt;= </a:t>
            </a:r>
            <a:r>
              <a:rPr lang="en-US" dirty="0" err="1" smtClean="0"/>
              <a:t>i</a:t>
            </a:r>
            <a:r>
              <a:rPr lang="en-US" dirty="0" smtClean="0"/>
              <a:t>) ^ (</a:t>
            </a:r>
            <a:r>
              <a:rPr lang="en-US" dirty="0" err="1" smtClean="0"/>
              <a:t>pred</a:t>
            </a:r>
            <a:r>
              <a:rPr lang="en-US" dirty="0" smtClean="0"/>
              <a:t>(A[index]));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i="1" dirty="0" smtClean="0"/>
              <a:t>C  </a:t>
            </a:r>
            <a:r>
              <a:rPr lang="en-US" dirty="0" smtClean="0"/>
              <a:t>=  odd()   ||   even()</a:t>
            </a:r>
            <a:endParaRPr lang="en-US" i="1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1389185" y="4724400"/>
          <a:ext cx="211015" cy="228600"/>
        </p:xfrm>
        <a:graphic>
          <a:graphicData uri="http://schemas.openxmlformats.org/presentationml/2006/ole">
            <p:oleObj spid="_x0000_s3074" name="Equation" r:id="rId4" imgW="152280" imgH="1648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419600" y="1295400"/>
            <a:ext cx="4495800" cy="5105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1295400"/>
            <a:ext cx="3810000" cy="5105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371600"/>
            <a:ext cx="381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en-US" dirty="0" smtClean="0"/>
              <a:t> = </a:t>
            </a:r>
            <a:r>
              <a:rPr lang="en-US" dirty="0" err="1" smtClean="0"/>
              <a:t>int</a:t>
            </a:r>
            <a:r>
              <a:rPr lang="en-US" dirty="0" smtClean="0"/>
              <a:t> [ ], </a:t>
            </a:r>
            <a:r>
              <a:rPr lang="en-US" dirty="0" smtClean="0">
                <a:solidFill>
                  <a:srgbClr val="C00000"/>
                </a:solidFill>
              </a:rPr>
              <a:t>index</a:t>
            </a:r>
            <a:r>
              <a:rPr lang="en-US" dirty="0" smtClean="0"/>
              <a:t>;</a:t>
            </a:r>
          </a:p>
          <a:p>
            <a:r>
              <a:rPr lang="en-US" i="1" dirty="0" smtClean="0"/>
              <a:t>Global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guar</a:t>
            </a:r>
            <a:r>
              <a:rPr lang="en-US" baseline="-25000" dirty="0" err="1" smtClean="0">
                <a:solidFill>
                  <a:srgbClr val="C00000"/>
                </a:solidFill>
              </a:rPr>
              <a:t>odd</a:t>
            </a:r>
            <a:r>
              <a:rPr lang="en-US" dirty="0" smtClean="0"/>
              <a:t>(g*) {</a:t>
            </a:r>
          </a:p>
          <a:p>
            <a:r>
              <a:rPr lang="en-US" dirty="0" smtClean="0"/>
              <a:t>    init( A ); index := </a:t>
            </a:r>
            <a:r>
              <a:rPr lang="en-US" dirty="0" err="1" smtClean="0"/>
              <a:t>A.length</a:t>
            </a:r>
            <a:r>
              <a:rPr lang="en-US" dirty="0" smtClean="0"/>
              <a:t>;  z = 0;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:= 0; 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while(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A.length</a:t>
            </a:r>
            <a:r>
              <a:rPr lang="en-US" dirty="0" smtClean="0"/>
              <a:t> &amp;&amp; </a:t>
            </a:r>
            <a:r>
              <a:rPr lang="en-US" dirty="0" err="1" smtClean="0"/>
              <a:t>i</a:t>
            </a:r>
            <a:r>
              <a:rPr lang="en-US" dirty="0" smtClean="0"/>
              <a:t> &lt; index)</a:t>
            </a:r>
          </a:p>
          <a:p>
            <a:r>
              <a:rPr lang="en-US" dirty="0" smtClean="0"/>
              <a:t>    {  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    if(</a:t>
            </a:r>
            <a:r>
              <a:rPr lang="en-US" dirty="0" err="1" smtClean="0"/>
              <a:t>i</a:t>
            </a:r>
            <a:r>
              <a:rPr lang="en-US" dirty="0" smtClean="0"/>
              <a:t> % 2 = 1 &amp;&amp; </a:t>
            </a:r>
            <a:r>
              <a:rPr lang="en-US" dirty="0" err="1" smtClean="0"/>
              <a:t>pred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])) { 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        index := 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        break;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     }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i</a:t>
            </a:r>
            <a:r>
              <a:rPr lang="en-US" dirty="0" smtClean="0"/>
              <a:t>++;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i="1" baseline="-25000" dirty="0" err="1" smtClean="0">
                <a:solidFill>
                  <a:srgbClr val="C00000"/>
                </a:solidFill>
              </a:rPr>
              <a:t>even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 assume (false);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i="1" dirty="0" smtClean="0"/>
              <a:t>C  </a:t>
            </a:r>
            <a:r>
              <a:rPr lang="en-US" dirty="0" smtClean="0"/>
              <a:t>=  odd()   ||   even()</a:t>
            </a:r>
            <a:endParaRPr lang="en-US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4419600" y="1319986"/>
            <a:ext cx="3505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  = A[ ] ,  index </a:t>
            </a:r>
          </a:p>
          <a:p>
            <a:endParaRPr lang="en-US" sz="1000" i="1" dirty="0" smtClean="0">
              <a:solidFill>
                <a:srgbClr val="C00000"/>
              </a:solidFill>
            </a:endParaRPr>
          </a:p>
          <a:p>
            <a:r>
              <a:rPr lang="en-US" i="1" dirty="0" err="1" smtClean="0">
                <a:solidFill>
                  <a:srgbClr val="C00000"/>
                </a:solidFill>
              </a:rPr>
              <a:t>I</a:t>
            </a:r>
            <a:r>
              <a:rPr lang="en-US" baseline="-25000" dirty="0" err="1" smtClean="0">
                <a:solidFill>
                  <a:srgbClr val="C00000"/>
                </a:solidFill>
              </a:rPr>
              <a:t>odd</a:t>
            </a:r>
            <a:r>
              <a:rPr lang="en-US" baseline="-25000" dirty="0" smtClean="0">
                <a:solidFill>
                  <a:srgbClr val="C00000"/>
                </a:solidFill>
              </a:rPr>
              <a:t>/even</a:t>
            </a:r>
            <a:r>
              <a:rPr lang="en-US" i="1" baseline="-25000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/>
              <a:t> </a:t>
            </a:r>
            <a:r>
              <a:rPr lang="en-US" dirty="0" smtClean="0"/>
              <a:t>=    if (z != 1 &amp;&amp; *)</a:t>
            </a:r>
          </a:p>
          <a:p>
            <a:r>
              <a:rPr lang="en-US" dirty="0" smtClean="0"/>
              <a:t>                         g := </a:t>
            </a:r>
            <a:r>
              <a:rPr lang="en-US" dirty="0" err="1" smtClean="0">
                <a:solidFill>
                  <a:srgbClr val="C00000"/>
                </a:solidFill>
              </a:rPr>
              <a:t>guar</a:t>
            </a:r>
            <a:r>
              <a:rPr lang="en-US" baseline="-25000" dirty="0" err="1" smtClean="0">
                <a:solidFill>
                  <a:srgbClr val="C00000"/>
                </a:solidFill>
              </a:rPr>
              <a:t>odd</a:t>
            </a:r>
            <a:r>
              <a:rPr lang="en-US" baseline="-25000" dirty="0" smtClean="0">
                <a:solidFill>
                  <a:srgbClr val="C00000"/>
                </a:solidFill>
              </a:rPr>
              <a:t>/even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(g );</a:t>
            </a:r>
          </a:p>
          <a:p>
            <a:r>
              <a:rPr lang="en-US" dirty="0" smtClean="0"/>
              <a:t>                     if(g == g* &amp;&amp; *)</a:t>
            </a:r>
          </a:p>
          <a:p>
            <a:r>
              <a:rPr lang="en-US" dirty="0" smtClean="0"/>
              <a:t>                          z := 1; </a:t>
            </a:r>
          </a:p>
          <a:p>
            <a:r>
              <a:rPr lang="en-US" i="1" dirty="0" smtClean="0"/>
              <a:t>                      </a:t>
            </a:r>
            <a:r>
              <a:rPr lang="en-US" dirty="0" smtClean="0"/>
              <a:t>if(z = 1 &amp;&amp; *)</a:t>
            </a:r>
          </a:p>
          <a:p>
            <a:r>
              <a:rPr lang="en-US" i="1" dirty="0" smtClean="0"/>
              <a:t>                          </a:t>
            </a:r>
            <a:r>
              <a:rPr lang="en-US" dirty="0" smtClean="0"/>
              <a:t>return g;</a:t>
            </a:r>
            <a:endParaRPr lang="en-US" i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477000" y="3275012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248400" y="2436812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791200" y="24384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791200" y="21336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315200" y="21336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19600" y="4114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guar</a:t>
            </a:r>
            <a:r>
              <a:rPr lang="en-US" baseline="-25000" dirty="0" err="1" smtClean="0">
                <a:solidFill>
                  <a:srgbClr val="C00000"/>
                </a:solidFill>
              </a:rPr>
              <a:t>odd</a:t>
            </a:r>
            <a:r>
              <a:rPr lang="en-US" baseline="-25000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:  A = A’ ^ 0 &lt;= index’ ^ index’ &lt;= index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    ^ (index’ &lt; index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=&gt;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pred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(A[index’])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495800" y="1447800"/>
            <a:ext cx="152400" cy="15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Parsimonious Proof Reduction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In fact, a compositional rely-guarantee proof of (</a:t>
            </a:r>
            <a:r>
              <a:rPr lang="en-US" sz="2800" dirty="0" err="1" smtClean="0">
                <a:solidFill>
                  <a:prstClr val="black"/>
                </a:solidFill>
              </a:rPr>
              <a:t>C,Spec</a:t>
            </a:r>
            <a:r>
              <a:rPr lang="en-US" sz="2800" dirty="0" smtClean="0">
                <a:solidFill>
                  <a:prstClr val="black"/>
                </a:solidFill>
              </a:rPr>
              <a:t>) using A can be translated directly to a  Hoare-style proof of </a:t>
            </a:r>
            <a:r>
              <a:rPr lang="en-US" sz="2800" dirty="0" err="1" smtClean="0">
                <a:solidFill>
                  <a:prstClr val="black"/>
                </a:solidFill>
              </a:rPr>
              <a:t>Seq</a:t>
            </a:r>
            <a:r>
              <a:rPr lang="en-US" sz="2800" baseline="-25000" dirty="0" err="1" smtClean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</a:rPr>
              <a:t>C,Spec</a:t>
            </a:r>
            <a:r>
              <a:rPr lang="en-US" sz="2800" dirty="0" smtClean="0">
                <a:solidFill>
                  <a:prstClr val="black"/>
                </a:solidFill>
              </a:rPr>
              <a:t>).</a:t>
            </a:r>
          </a:p>
          <a:p>
            <a:pPr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 lvl="0"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r>
              <a:rPr lang="en-US" sz="2800" dirty="0" smtClean="0">
                <a:solidFill>
                  <a:prstClr val="black"/>
                </a:solidFill>
              </a:rPr>
              <a:t>Converse also holds: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A Hoare-style proof of </a:t>
            </a:r>
            <a:r>
              <a:rPr lang="en-US" sz="2800" dirty="0" err="1" smtClean="0">
                <a:solidFill>
                  <a:prstClr val="black"/>
                </a:solidFill>
              </a:rPr>
              <a:t>Seq</a:t>
            </a:r>
            <a:r>
              <a:rPr lang="en-US" sz="2800" baseline="-25000" dirty="0" err="1" smtClean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(C, Spec) can be directly translated to a compositional rely-guarantee proof of (</a:t>
            </a:r>
            <a:r>
              <a:rPr lang="en-US" sz="2800" dirty="0" err="1" smtClean="0">
                <a:solidFill>
                  <a:prstClr val="black"/>
                </a:solidFill>
              </a:rPr>
              <a:t>C,Spec</a:t>
            </a:r>
            <a:r>
              <a:rPr lang="en-US" sz="2800" dirty="0" smtClean="0">
                <a:solidFill>
                  <a:prstClr val="black"/>
                </a:solidFill>
              </a:rPr>
              <a:t>) using </a:t>
            </a:r>
            <a:r>
              <a:rPr lang="en-US" sz="2800" dirty="0" err="1" smtClean="0">
                <a:solidFill>
                  <a:prstClr val="black"/>
                </a:solidFill>
              </a:rPr>
              <a:t>vars</a:t>
            </a:r>
            <a:r>
              <a:rPr lang="en-US" sz="2800" dirty="0" smtClean="0">
                <a:solidFill>
                  <a:prstClr val="black"/>
                </a:solidFill>
              </a:rPr>
              <a:t> 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 of sequentialization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Sequential world:</a:t>
            </a:r>
          </a:p>
          <a:p>
            <a:pPr lvl="1"/>
            <a:r>
              <a:rPr lang="en-US" sz="2400" dirty="0" smtClean="0"/>
              <a:t>Deductive verification tools: Boogie</a:t>
            </a:r>
          </a:p>
          <a:p>
            <a:pPr lvl="1"/>
            <a:r>
              <a:rPr lang="en-US" sz="2400" dirty="0" smtClean="0"/>
              <a:t>Given pre/post/loop-invariants, Boogie generates verification conditions that are automatically solved by an SMT solver (Z3)</a:t>
            </a:r>
          </a:p>
          <a:p>
            <a:r>
              <a:rPr lang="en-US" sz="2800" dirty="0" smtClean="0"/>
              <a:t>There are no such tools for rely-guarantee reasoning for concurrent programs</a:t>
            </a:r>
          </a:p>
          <a:p>
            <a:pPr lvl="1"/>
            <a:r>
              <a:rPr lang="en-US" sz="2400" dirty="0" smtClean="0"/>
              <a:t>Manual verification tools exist</a:t>
            </a:r>
          </a:p>
          <a:p>
            <a:pPr lvl="1"/>
            <a:endParaRPr lang="en-US" sz="2400" dirty="0" smtClean="0"/>
          </a:p>
          <a:p>
            <a:pPr>
              <a:buNone/>
            </a:pPr>
            <a:r>
              <a:rPr lang="en-US" sz="2800" dirty="0" smtClean="0"/>
              <a:t>Idea:  Use sequentialization to turn Boogie into a verification tool for concurrent programs.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smtClean="0"/>
              <a:t>We use our result to verify proofs of concurrent programs </a:t>
            </a:r>
          </a:p>
          <a:p>
            <a:pPr>
              <a:buNone/>
            </a:pPr>
            <a:r>
              <a:rPr lang="en-US" sz="2800" dirty="0" smtClean="0"/>
              <a:t>using Boogie.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(</a:t>
            </a:r>
            <a:r>
              <a:rPr lang="en-US" sz="2800" dirty="0" err="1" smtClean="0"/>
              <a:t>ConcPgm</a:t>
            </a:r>
            <a:r>
              <a:rPr lang="en-US" sz="2800" dirty="0" smtClean="0"/>
              <a:t>, Pre, Post, Rely, Guarantee, Loop-invariants, Aux)</a:t>
            </a:r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smtClean="0">
                <a:sym typeface="Wingdings" pitchFamily="2" charset="2"/>
              </a:rPr>
              <a:t>  (</a:t>
            </a:r>
            <a:r>
              <a:rPr lang="en-US" sz="2800" dirty="0" err="1" smtClean="0">
                <a:sym typeface="Wingdings" pitchFamily="2" charset="2"/>
              </a:rPr>
              <a:t>SeqPgm</a:t>
            </a:r>
            <a:r>
              <a:rPr lang="en-US" sz="2800" dirty="0" smtClean="0">
                <a:sym typeface="Wingdings" pitchFamily="2" charset="2"/>
              </a:rPr>
              <a:t>, Pre, Post, Loop-invariants)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    Use Boogie</a:t>
            </a:r>
          </a:p>
          <a:p>
            <a:pPr>
              <a:buNone/>
            </a:pP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Essentially</a:t>
            </a:r>
            <a:r>
              <a:rPr lang="en-US" sz="2800" dirty="0" smtClean="0">
                <a:sym typeface="Wingdings" pitchFamily="2" charset="2"/>
              </a:rPr>
              <a:t>,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   Rely/guar </a:t>
            </a:r>
            <a:r>
              <a:rPr lang="en-US" sz="2800" dirty="0" smtClean="0">
                <a:sym typeface="Wingdings" pitchFamily="2" charset="2"/>
              </a:rPr>
              <a:t> Pre/post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	Pre/post   Assertions</a:t>
            </a:r>
          </a:p>
          <a:p>
            <a:pPr>
              <a:buNone/>
            </a:pPr>
            <a:r>
              <a:rPr lang="en-US" sz="2800" smtClean="0">
                <a:sym typeface="Wingdings" pitchFamily="2" charset="2"/>
              </a:rPr>
              <a:t>     Loop-Inv   </a:t>
            </a:r>
            <a:r>
              <a:rPr lang="en-US" sz="2800" dirty="0" smtClean="0">
                <a:sym typeface="Wingdings" pitchFamily="2" charset="2"/>
              </a:rPr>
              <a:t> Loop-Inv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Programs include -</a:t>
            </a:r>
          </a:p>
          <a:p>
            <a:pPr>
              <a:buNone/>
            </a:pPr>
            <a:r>
              <a:rPr lang="en-US" sz="2400" dirty="0" smtClean="0"/>
              <a:t>  - Peterson lock, Flanagan-</a:t>
            </a:r>
            <a:r>
              <a:rPr lang="en-US" sz="2400" dirty="0" err="1" smtClean="0"/>
              <a:t>Quadeer</a:t>
            </a:r>
            <a:r>
              <a:rPr lang="en-US" sz="2400" dirty="0" smtClean="0"/>
              <a:t>, concurrent GCD, </a:t>
            </a:r>
            <a:r>
              <a:rPr lang="en-US" sz="2400" dirty="0" err="1" smtClean="0"/>
              <a:t>ArrayIndexSearch</a:t>
            </a:r>
            <a:r>
              <a:rPr lang="en-US" sz="2400" dirty="0" smtClean="0"/>
              <a:t> (Jones),  x := x + 1 (</a:t>
            </a:r>
            <a:r>
              <a:rPr lang="en-US" sz="2400" dirty="0" err="1" smtClean="0"/>
              <a:t>Owicki-Gries</a:t>
            </a:r>
            <a:r>
              <a:rPr lang="en-US" sz="2400" dirty="0" smtClean="0"/>
              <a:t>), Bluetooth[</a:t>
            </a:r>
            <a:r>
              <a:rPr lang="en-US" sz="2400" dirty="0" err="1" smtClean="0"/>
              <a:t>Suwim-Esp-Schw</a:t>
            </a:r>
            <a:r>
              <a:rPr lang="en-US" sz="2400" dirty="0" smtClean="0"/>
              <a:t>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3276600"/>
          <a:ext cx="8077201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1"/>
                <a:gridCol w="762000"/>
                <a:gridCol w="1524000"/>
                <a:gridCol w="2209800"/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Programs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#LOC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Rely/Guar predicates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Loop-inv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predicates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Time (sec)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Peterson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190s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Flanagan-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Quadeer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128s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Conc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 GCD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762s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ArrayIndexSearch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74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147s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x:=x+1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8s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Bluetooth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69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148s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Talk Outline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Sequentializability</a:t>
            </a:r>
          </a:p>
          <a:p>
            <a:pPr lvl="1"/>
            <a:r>
              <a:rPr lang="en-US" sz="2400" dirty="0" smtClean="0"/>
              <a:t>Concurrent program with assertions</a:t>
            </a:r>
          </a:p>
          <a:p>
            <a:pPr lvl="1">
              <a:buNone/>
            </a:pPr>
            <a:r>
              <a:rPr lang="en-US" sz="2400" dirty="0" smtClean="0"/>
              <a:t>                 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Sequential program with assertions</a:t>
            </a:r>
            <a:br>
              <a:rPr lang="en-US" sz="2400" dirty="0" smtClean="0"/>
            </a:br>
            <a:r>
              <a:rPr lang="en-US" sz="2400" dirty="0" smtClean="0"/>
              <a:t>                   (semantics preserving or </a:t>
            </a:r>
            <a:r>
              <a:rPr lang="en-US" sz="2400" dirty="0" err="1" smtClean="0"/>
              <a:t>Equi</a:t>
            </a:r>
            <a:r>
              <a:rPr lang="en-US" sz="2400" dirty="0" smtClean="0"/>
              <a:t>-correct)</a:t>
            </a:r>
          </a:p>
          <a:p>
            <a:r>
              <a:rPr lang="en-US" sz="2800" dirty="0" smtClean="0"/>
              <a:t>Compositionality (a la Jones)</a:t>
            </a:r>
          </a:p>
          <a:p>
            <a:r>
              <a:rPr lang="en-US" sz="2800" dirty="0" smtClean="0"/>
              <a:t>Our result: Compositionality </a:t>
            </a:r>
            <a:r>
              <a:rPr lang="en-US" sz="2800" dirty="0" smtClean="0">
                <a:sym typeface="Wingdings" pitchFamily="2" charset="2"/>
              </a:rPr>
              <a:t> Sequentializability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Example sequentialization for a simple program</a:t>
            </a:r>
          </a:p>
          <a:p>
            <a:r>
              <a:rPr lang="en-US" sz="2800" dirty="0" smtClean="0"/>
              <a:t>Experimental  results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dirty="0" smtClean="0">
                <a:solidFill>
                  <a:srgbClr val="FF0000"/>
                </a:solidFill>
              </a:rPr>
              <a:t>Idea</a:t>
            </a:r>
            <a:r>
              <a:rPr lang="en-US" sz="2800" dirty="0" smtClean="0"/>
              <a:t>: (C, Spec) + Aux. </a:t>
            </a:r>
            <a:r>
              <a:rPr lang="en-US" sz="2800" dirty="0" err="1" smtClean="0"/>
              <a:t>vars</a:t>
            </a:r>
            <a:r>
              <a:rPr lang="en-US" sz="2800" dirty="0" smtClean="0"/>
              <a:t> determined heuristically</a:t>
            </a:r>
          </a:p>
          <a:p>
            <a:pPr>
              <a:buNone/>
            </a:pPr>
            <a:r>
              <a:rPr lang="en-US" sz="2800" dirty="0" smtClean="0"/>
              <a:t>            </a:t>
            </a:r>
            <a:r>
              <a:rPr lang="en-US" sz="2800" dirty="0" smtClean="0">
                <a:sym typeface="Wingdings" pitchFamily="2" charset="2"/>
              </a:rPr>
              <a:t>  </a:t>
            </a:r>
            <a:r>
              <a:rPr lang="en-US" sz="2800" dirty="0" err="1" smtClean="0">
                <a:sym typeface="Wingdings" pitchFamily="2" charset="2"/>
              </a:rPr>
              <a:t>Seq</a:t>
            </a:r>
            <a:r>
              <a:rPr lang="en-US" sz="2800" dirty="0" smtClean="0">
                <a:sym typeface="Wingdings" pitchFamily="2" charset="2"/>
              </a:rPr>
              <a:t> + Spec</a:t>
            </a:r>
            <a:br>
              <a:rPr lang="en-US" sz="2800" dirty="0" smtClean="0">
                <a:sym typeface="Wingdings" pitchFamily="2" charset="2"/>
              </a:rPr>
            </a:br>
            <a:r>
              <a:rPr lang="en-US" sz="2800" dirty="0" smtClean="0">
                <a:sym typeface="Wingdings" pitchFamily="2" charset="2"/>
              </a:rPr>
              <a:t>         Predicate abstraction to prove </a:t>
            </a:r>
            <a:r>
              <a:rPr lang="en-US" sz="2800" dirty="0" err="1" smtClean="0">
                <a:sym typeface="Wingdings" pitchFamily="2" charset="2"/>
              </a:rPr>
              <a:t>Seq</a:t>
            </a:r>
            <a:r>
              <a:rPr lang="en-US" sz="2800" dirty="0" smtClean="0">
                <a:sym typeface="Wingdings" pitchFamily="2" charset="2"/>
              </a:rPr>
              <a:t> program correct (SLAM)</a:t>
            </a:r>
          </a:p>
          <a:p>
            <a:pPr>
              <a:buNone/>
            </a:pP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If this succeeds, (C, Spec) is correct.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(If it does not, we don’t know anything…)</a:t>
            </a:r>
          </a:p>
          <a:p>
            <a:pPr>
              <a:buNone/>
            </a:pP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Hence we get a predicate abstraction tool for concurrent programs!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Programs include -</a:t>
            </a:r>
          </a:p>
          <a:p>
            <a:pPr>
              <a:buNone/>
            </a:pPr>
            <a:r>
              <a:rPr lang="en-US" sz="2800" dirty="0" smtClean="0"/>
              <a:t>  - Peterson and Bakery lock, Flanagan-</a:t>
            </a:r>
            <a:r>
              <a:rPr lang="en-US" sz="2800" dirty="0" err="1" smtClean="0"/>
              <a:t>Quadeer</a:t>
            </a:r>
            <a:r>
              <a:rPr lang="en-US" sz="2800" dirty="0" smtClean="0"/>
              <a:t>, x:=x+1 (</a:t>
            </a:r>
            <a:r>
              <a:rPr lang="en-US" sz="2800" dirty="0" err="1" smtClean="0"/>
              <a:t>Owicki-Gries</a:t>
            </a:r>
            <a:r>
              <a:rPr lang="en-US" sz="2800" dirty="0" smtClean="0"/>
              <a:t>) </a:t>
            </a:r>
          </a:p>
          <a:p>
            <a:pPr>
              <a:buNone/>
            </a:pPr>
            <a:r>
              <a:rPr lang="en-US" sz="2800" dirty="0" smtClean="0"/>
              <a:t>  - Bluetooth [</a:t>
            </a:r>
            <a:r>
              <a:rPr lang="en-US" sz="2800" dirty="0" err="1" smtClean="0"/>
              <a:t>Suwim-Esp-Schw</a:t>
            </a:r>
            <a:r>
              <a:rPr lang="en-US" sz="2800" dirty="0" smtClean="0"/>
              <a:t>] (discovers error)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Compositionality entails Sequentializability</a:t>
            </a:r>
          </a:p>
          <a:p>
            <a:endParaRPr lang="en-US" sz="2800" dirty="0" smtClean="0"/>
          </a:p>
          <a:p>
            <a:r>
              <a:rPr lang="en-US" sz="2800" dirty="0" smtClean="0"/>
              <a:t>Our result generalizes all other </a:t>
            </a:r>
            <a:r>
              <a:rPr lang="en-US" sz="2800" dirty="0" err="1" smtClean="0"/>
              <a:t>sequentializations</a:t>
            </a:r>
            <a:r>
              <a:rPr lang="en-US" sz="2800" dirty="0" smtClean="0"/>
              <a:t> known in the literature</a:t>
            </a:r>
          </a:p>
          <a:p>
            <a:endParaRPr lang="en-US" sz="2800" dirty="0" smtClean="0"/>
          </a:p>
          <a:p>
            <a:r>
              <a:rPr lang="en-US" sz="2800" dirty="0" smtClean="0"/>
              <a:t>Our result could potentially have a large number of applications.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</a:t>
            </a:r>
            <a:r>
              <a:rPr lang="en-US" sz="4400" dirty="0" smtClean="0"/>
              <a:t>Questions ?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Sequentialization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sz="2800" dirty="0" smtClean="0"/>
              <a:t>Concurrent </a:t>
            </a:r>
            <a:r>
              <a:rPr lang="en-US" sz="2800" dirty="0" err="1" smtClean="0"/>
              <a:t>pgm</a:t>
            </a:r>
            <a:r>
              <a:rPr lang="en-US" sz="2800" dirty="0" smtClean="0"/>
              <a:t>           </a:t>
            </a:r>
            <a:r>
              <a:rPr lang="en-US" sz="2800" dirty="0" err="1" smtClean="0"/>
              <a:t>Seq</a:t>
            </a:r>
            <a:r>
              <a:rPr lang="en-US" sz="2800" dirty="0" smtClean="0"/>
              <a:t> </a:t>
            </a:r>
            <a:r>
              <a:rPr lang="en-US" sz="2800" dirty="0" err="1" smtClean="0"/>
              <a:t>pgm</a:t>
            </a:r>
            <a:r>
              <a:rPr lang="en-US" sz="2800" dirty="0" smtClean="0"/>
              <a:t> (</a:t>
            </a:r>
            <a:r>
              <a:rPr lang="en-US" sz="2800" dirty="0" err="1" smtClean="0"/>
              <a:t>nondet</a:t>
            </a:r>
            <a:r>
              <a:rPr lang="en-US" sz="2800" dirty="0" smtClean="0"/>
              <a:t>)</a:t>
            </a:r>
          </a:p>
          <a:p>
            <a:pPr>
              <a:buNone/>
            </a:pPr>
            <a:r>
              <a:rPr lang="en-US" sz="2800" dirty="0" smtClean="0"/>
              <a:t>                        n shared </a:t>
            </a:r>
            <a:r>
              <a:rPr lang="en-US" sz="2800" dirty="0" err="1" smtClean="0"/>
              <a:t>vars</a:t>
            </a:r>
            <a:r>
              <a:rPr lang="en-US" sz="2800" dirty="0" smtClean="0"/>
              <a:t>                O(n) shared </a:t>
            </a:r>
            <a:r>
              <a:rPr lang="en-US" sz="2800" dirty="0" err="1" smtClean="0"/>
              <a:t>vars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       l local </a:t>
            </a:r>
            <a:r>
              <a:rPr lang="en-US" sz="2800" dirty="0" err="1" smtClean="0"/>
              <a:t>vars</a:t>
            </a:r>
            <a:r>
              <a:rPr lang="en-US" sz="2800" dirty="0" smtClean="0"/>
              <a:t>/thread        O(l) local </a:t>
            </a:r>
            <a:r>
              <a:rPr lang="en-US" sz="2800" dirty="0" err="1" smtClean="0"/>
              <a:t>vars</a:t>
            </a: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300" dirty="0" smtClean="0">
                <a:solidFill>
                  <a:srgbClr val="C00000"/>
                </a:solidFill>
              </a:rPr>
              <a:t>Earlier Results: </a:t>
            </a:r>
            <a:br>
              <a:rPr lang="en-US" sz="3300" dirty="0" smtClean="0">
                <a:solidFill>
                  <a:srgbClr val="C00000"/>
                </a:solidFill>
              </a:rPr>
            </a:br>
            <a:r>
              <a:rPr lang="en-US" sz="3300" dirty="0" smtClean="0">
                <a:solidFill>
                  <a:srgbClr val="C00000"/>
                </a:solidFill>
              </a:rPr>
              <a:t>Bounded Context-switching analysis of C</a:t>
            </a:r>
          </a:p>
          <a:p>
            <a:pPr>
              <a:buNone/>
            </a:pPr>
            <a:r>
              <a:rPr lang="en-US" sz="3100" dirty="0" smtClean="0"/>
              <a:t>     - Lal-Reps-08 (Eager translation) </a:t>
            </a:r>
          </a:p>
          <a:p>
            <a:pPr>
              <a:buNone/>
            </a:pPr>
            <a:r>
              <a:rPr lang="en-US" sz="3100" dirty="0" smtClean="0"/>
              <a:t>     - LaTorre-Madhusudan-Parlato-09 (Lazy translation)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1828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5334000" y="1828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</a:t>
            </a:r>
            <a:endParaRPr lang="en-US" sz="32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05200" y="2284412"/>
            <a:ext cx="17526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Motivation of sequentialization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Practically </a:t>
            </a:r>
            <a:r>
              <a:rPr lang="en-US" sz="2800" dirty="0" smtClean="0"/>
              <a:t>   </a:t>
            </a:r>
            <a:endParaRPr lang="en-US" dirty="0" smtClean="0"/>
          </a:p>
          <a:p>
            <a:pPr>
              <a:buNone/>
            </a:pPr>
            <a:r>
              <a:rPr lang="en-US" sz="2800" dirty="0" smtClean="0"/>
              <a:t>    - </a:t>
            </a:r>
            <a:r>
              <a:rPr lang="en-US" sz="2400" dirty="0" smtClean="0"/>
              <a:t>Sequentialization allows the use of analysis tools developed for sequential programs to be used for concurrent programs.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tx2"/>
                </a:solidFill>
              </a:rPr>
              <a:t>(e.g. deductive verification, predicate abstraction, model-checking [</a:t>
            </a:r>
            <a:r>
              <a:rPr lang="en-US" sz="2400" dirty="0" err="1" smtClean="0">
                <a:solidFill>
                  <a:schemeClr val="tx2"/>
                </a:solidFill>
              </a:rPr>
              <a:t>Lahiri-Quadeer-Rakamaric</a:t>
            </a:r>
            <a:r>
              <a:rPr lang="en-US" sz="2400" dirty="0" smtClean="0">
                <a:solidFill>
                  <a:schemeClr val="tx2"/>
                </a:solidFill>
              </a:rPr>
              <a:t>] , …)</a:t>
            </a:r>
            <a:endParaRPr lang="en-US" sz="28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Theoretically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- </a:t>
            </a:r>
            <a:r>
              <a:rPr lang="en-US" sz="2400" dirty="0" smtClean="0"/>
              <a:t>Intriguing:  </a:t>
            </a:r>
            <a:br>
              <a:rPr lang="en-US" sz="2400" dirty="0" smtClean="0"/>
            </a:br>
            <a:r>
              <a:rPr lang="en-US" sz="2400" dirty="0" smtClean="0"/>
              <a:t>        When are concurrent programs </a:t>
            </a:r>
            <a:r>
              <a:rPr lang="en-US" sz="2400" dirty="0" err="1" smtClean="0"/>
              <a:t>sequentializable</a:t>
            </a:r>
            <a:r>
              <a:rPr lang="en-US" sz="2400" dirty="0" smtClean="0"/>
              <a:t>?</a:t>
            </a: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Our Result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Every concurrent program </a:t>
            </a:r>
            <a:r>
              <a:rPr lang="en-US" sz="2800" i="1" dirty="0" smtClean="0"/>
              <a:t>C </a:t>
            </a:r>
            <a:r>
              <a:rPr lang="en-US" sz="2800" dirty="0" smtClean="0"/>
              <a:t>which has a compositional proof (a la Jones) can </a:t>
            </a:r>
            <a:r>
              <a:rPr lang="en-US" sz="2800" i="1" dirty="0" smtClean="0"/>
              <a:t>always be </a:t>
            </a:r>
            <a:r>
              <a:rPr lang="en-US" sz="2800" i="1" dirty="0" err="1" smtClean="0"/>
              <a:t>sequentialized</a:t>
            </a:r>
            <a:r>
              <a:rPr lang="en-US" sz="2800" i="1" dirty="0" smtClean="0"/>
              <a:t>.</a:t>
            </a:r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r>
              <a:rPr lang="en-US" sz="2800" dirty="0" smtClean="0"/>
              <a:t>This generalizes other </a:t>
            </a:r>
            <a:r>
              <a:rPr lang="en-US" sz="2800" dirty="0" err="1" smtClean="0"/>
              <a:t>sequentializations</a:t>
            </a:r>
            <a:r>
              <a:rPr lang="en-US" sz="2800" dirty="0" smtClean="0"/>
              <a:t> known in the literature.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We believe that having a compositional proof is a reasonable assumption on concurrent programs.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Rely-Guarantee Method for proving concurrent programs [Jones]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/>
              <a:t> </a:t>
            </a:r>
            <a:r>
              <a:rPr lang="en-US" sz="2800" i="1" dirty="0" smtClean="0"/>
              <a:t>sat</a:t>
            </a:r>
            <a:r>
              <a:rPr lang="en-US" sz="2800" dirty="0" smtClean="0"/>
              <a:t> (</a:t>
            </a:r>
            <a:r>
              <a:rPr lang="en-US" sz="2800" i="1" dirty="0" smtClean="0">
                <a:solidFill>
                  <a:srgbClr val="C00000"/>
                </a:solidFill>
              </a:rPr>
              <a:t>pre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rgbClr val="C00000"/>
                </a:solidFill>
              </a:rPr>
              <a:t>rely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rgbClr val="C00000"/>
                </a:solidFill>
              </a:rPr>
              <a:t>guar</a:t>
            </a:r>
            <a:r>
              <a:rPr lang="en-US" sz="2800" dirty="0" smtClean="0"/>
              <a:t>, </a:t>
            </a:r>
            <a:r>
              <a:rPr lang="en-US" sz="2800" i="1" dirty="0" smtClean="0">
                <a:solidFill>
                  <a:srgbClr val="C00000"/>
                </a:solidFill>
              </a:rPr>
              <a:t>post</a:t>
            </a:r>
            <a:r>
              <a:rPr lang="en-US" sz="2800" dirty="0" smtClean="0"/>
              <a:t>) </a:t>
            </a:r>
          </a:p>
          <a:p>
            <a:pPr>
              <a:buNone/>
            </a:pPr>
            <a:r>
              <a:rPr lang="en-US" sz="2400" i="1" dirty="0" smtClean="0"/>
              <a:t>- </a:t>
            </a:r>
            <a:r>
              <a:rPr lang="en-US" sz="2400" i="1" dirty="0" smtClean="0"/>
              <a:t>rely </a:t>
            </a:r>
            <a:r>
              <a:rPr lang="en-US" sz="2400" dirty="0" smtClean="0"/>
              <a:t>and </a:t>
            </a:r>
            <a:r>
              <a:rPr lang="en-US" sz="2400" i="1" dirty="0" smtClean="0"/>
              <a:t>guar </a:t>
            </a:r>
            <a:r>
              <a:rPr lang="en-US" sz="2400" dirty="0" smtClean="0"/>
              <a:t>should be both reflexive and transitive.</a:t>
            </a:r>
          </a:p>
          <a:p>
            <a:pPr>
              <a:buNone/>
            </a:pPr>
            <a:r>
              <a:rPr lang="en-US" sz="2400" i="1" dirty="0" smtClean="0"/>
              <a:t>- pre </a:t>
            </a:r>
            <a:r>
              <a:rPr lang="en-US" sz="2400" dirty="0" smtClean="0"/>
              <a:t>and </a:t>
            </a:r>
            <a:r>
              <a:rPr lang="en-US" sz="2400" i="1" dirty="0" smtClean="0"/>
              <a:t>post </a:t>
            </a:r>
            <a:r>
              <a:rPr lang="en-US" sz="2400" dirty="0" smtClean="0"/>
              <a:t> should be stable under </a:t>
            </a:r>
            <a:r>
              <a:rPr lang="en-US" sz="2400" i="1" dirty="0" smtClean="0"/>
              <a:t>rely</a:t>
            </a:r>
            <a:r>
              <a:rPr lang="en-US" sz="2400" dirty="0" smtClean="0"/>
              <a:t>.</a:t>
            </a:r>
            <a:endParaRPr lang="en-US" sz="24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3276600"/>
            <a:ext cx="7848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Parallel Composition rule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500" dirty="0" smtClean="0"/>
              <a:t>P </a:t>
            </a:r>
            <a:r>
              <a:rPr lang="en-US" sz="3000" i="1" dirty="0" smtClean="0"/>
              <a:t>sat</a:t>
            </a:r>
            <a:r>
              <a:rPr lang="en-US" sz="3000" dirty="0" smtClean="0"/>
              <a:t> (pre, rely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, guar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, post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),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500" dirty="0" smtClean="0"/>
              <a:t>Q </a:t>
            </a:r>
            <a:r>
              <a:rPr lang="en-US" sz="3000" i="1" dirty="0" smtClean="0"/>
              <a:t>sat</a:t>
            </a:r>
            <a:r>
              <a:rPr lang="en-US" sz="3000" dirty="0" smtClean="0"/>
              <a:t> (pre, rely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, guar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, post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(rely V guar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→  rely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     (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rely V guar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)→  rely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guar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 guar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→  guar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|| Q 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sat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(pre, rely, guar, post</a:t>
            </a:r>
            <a:r>
              <a:rPr lang="en-US" sz="3000" baseline="-25000" dirty="0" smtClean="0"/>
              <a:t>1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^ post</a:t>
            </a:r>
            <a:r>
              <a:rPr kumimoji="0" lang="en-US" sz="3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5562600"/>
            <a:ext cx="6019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14917" y="1636693"/>
            <a:ext cx="32146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</a:rPr>
              <a:t>rely, guar</a:t>
            </a:r>
            <a:r>
              <a:rPr lang="en-US" sz="2800" dirty="0" smtClean="0">
                <a:solidFill>
                  <a:srgbClr val="C00000"/>
                </a:solidFill>
              </a:rPr>
              <a:t> = </a:t>
            </a:r>
            <a:r>
              <a:rPr lang="en-US" sz="2800" i="1" dirty="0" smtClean="0">
                <a:solidFill>
                  <a:srgbClr val="C00000"/>
                </a:solidFill>
              </a:rPr>
              <a:t>F</a:t>
            </a:r>
            <a:r>
              <a:rPr lang="en-US" sz="2800" dirty="0" smtClean="0">
                <a:solidFill>
                  <a:srgbClr val="C00000"/>
                </a:solidFill>
              </a:rPr>
              <a:t>(</a:t>
            </a:r>
            <a:r>
              <a:rPr lang="en-US" sz="2800" i="1" dirty="0" smtClean="0">
                <a:solidFill>
                  <a:srgbClr val="C00000"/>
                </a:solidFill>
              </a:rPr>
              <a:t>G</a:t>
            </a:r>
            <a:r>
              <a:rPr lang="en-US" sz="2800" dirty="0" smtClean="0">
                <a:solidFill>
                  <a:srgbClr val="C00000"/>
                </a:solidFill>
              </a:rPr>
              <a:t>, </a:t>
            </a:r>
            <a:r>
              <a:rPr lang="en-US" sz="2800" i="1" dirty="0" smtClean="0">
                <a:solidFill>
                  <a:srgbClr val="C00000"/>
                </a:solidFill>
              </a:rPr>
              <a:t>G’</a:t>
            </a:r>
            <a:r>
              <a:rPr lang="en-US" sz="2800" dirty="0" smtClean="0">
                <a:solidFill>
                  <a:srgbClr val="C00000"/>
                </a:solidFill>
              </a:rPr>
              <a:t>)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 </a:t>
            </a:r>
            <a:r>
              <a:rPr lang="en-US" dirty="0" smtClean="0"/>
              <a:t>=     </a:t>
            </a:r>
            <a:r>
              <a:rPr lang="en-US" sz="2800" dirty="0" smtClean="0"/>
              <a:t>x := x + 1                   x := x + 1</a:t>
            </a: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          </a:t>
            </a:r>
            <a:endParaRPr lang="en-US" sz="2800" dirty="0" smtClean="0"/>
          </a:p>
          <a:p>
            <a:pPr>
              <a:buNone/>
            </a:pPr>
            <a:r>
              <a:rPr lang="en-US" sz="3000" dirty="0" smtClean="0">
                <a:solidFill>
                  <a:srgbClr val="C00000"/>
                </a:solidFill>
              </a:rPr>
              <a:t>           </a:t>
            </a:r>
            <a:endParaRPr lang="en-US" sz="3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201194" y="1980406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353594" y="1980406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Rely-Guarantee Method for proving concurrent programs [Jones]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2433935"/>
            <a:ext cx="30305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/>
              <a:t>pre : x = 0,   post : x =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4290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guar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 x = 0   ^  x’ = 1</a:t>
            </a:r>
          </a:p>
          <a:p>
            <a:endParaRPr lang="en-US" sz="2400" dirty="0" smtClean="0"/>
          </a:p>
          <a:p>
            <a:r>
              <a:rPr lang="en-US" sz="2400" dirty="0" smtClean="0"/>
              <a:t>guar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 x = </a:t>
            </a:r>
            <a:r>
              <a:rPr lang="en-US" sz="2400" dirty="0" smtClean="0"/>
              <a:t>2   </a:t>
            </a:r>
            <a:r>
              <a:rPr lang="en-US" sz="2400" dirty="0" smtClean="0"/>
              <a:t>^  x’ = </a:t>
            </a:r>
            <a:r>
              <a:rPr lang="en-US" sz="2400" dirty="0" smtClean="0"/>
              <a:t>3</a:t>
            </a:r>
            <a:endParaRPr lang="en-US" sz="2400" dirty="0" smtClean="0"/>
          </a:p>
          <a:p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419600" y="34290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guar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:  x = 1   ^  x’ = 2</a:t>
            </a:r>
          </a:p>
          <a:p>
            <a:endParaRPr lang="en-US" sz="2400" dirty="0" smtClean="0"/>
          </a:p>
          <a:p>
            <a:r>
              <a:rPr lang="en-US" sz="2400" dirty="0" smtClean="0"/>
              <a:t>guar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:  x = </a:t>
            </a:r>
            <a:r>
              <a:rPr lang="en-US" sz="2400" dirty="0" smtClean="0"/>
              <a:t>3   </a:t>
            </a:r>
            <a:r>
              <a:rPr lang="en-US" sz="2400" dirty="0" smtClean="0"/>
              <a:t>^  x’ = </a:t>
            </a:r>
            <a:r>
              <a:rPr lang="en-US" sz="2400" dirty="0" smtClean="0"/>
              <a:t>4</a:t>
            </a:r>
            <a:endParaRPr lang="en-US" sz="2400" dirty="0" smtClean="0"/>
          </a:p>
          <a:p>
            <a:r>
              <a:rPr lang="en-US" sz="2400" dirty="0" smtClean="0"/>
              <a:t>…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 </a:t>
            </a:r>
            <a:r>
              <a:rPr lang="en-US" dirty="0" smtClean="0"/>
              <a:t>=     </a:t>
            </a:r>
            <a:r>
              <a:rPr lang="en-US" sz="2800" dirty="0" smtClean="0"/>
              <a:t>x := x + 1                   x := x + 1</a:t>
            </a: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           </a:t>
            </a:r>
            <a:r>
              <a:rPr lang="en-US" sz="2800" dirty="0" smtClean="0"/>
              <a:t>pc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:= 1                      pc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:= 1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pre : x = 0 ^ pc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0 ^ pc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0,   post : x = 2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guar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: </a:t>
            </a:r>
            <a:r>
              <a:rPr lang="en-US" sz="2200" dirty="0" smtClean="0"/>
              <a:t>(pc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 = pc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‘) ^ ((pc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= </a:t>
            </a:r>
            <a:r>
              <a:rPr lang="en-US" sz="2200" dirty="0" smtClean="0"/>
              <a:t>0 ^ </a:t>
            </a:r>
            <a:r>
              <a:rPr lang="en-US" sz="2200" dirty="0" smtClean="0"/>
              <a:t>x = </a:t>
            </a:r>
            <a:r>
              <a:rPr lang="en-US" sz="2200" dirty="0" smtClean="0"/>
              <a:t>0 ^ pc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= 0) </a:t>
            </a:r>
            <a:r>
              <a:rPr lang="en-US" sz="2200" dirty="0" smtClean="0"/>
              <a:t>=&gt; </a:t>
            </a:r>
            <a:r>
              <a:rPr lang="en-US" sz="2200" dirty="0" smtClean="0"/>
              <a:t>(x</a:t>
            </a:r>
            <a:r>
              <a:rPr lang="en-US" sz="2200" dirty="0" smtClean="0"/>
              <a:t>’ = </a:t>
            </a:r>
            <a:r>
              <a:rPr lang="en-US" sz="2200" dirty="0" smtClean="0"/>
              <a:t>1 ^ pc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‘= </a:t>
            </a:r>
            <a:r>
              <a:rPr lang="en-US" sz="2200" dirty="0" smtClean="0"/>
              <a:t>1)) </a:t>
            </a:r>
            <a:r>
              <a:rPr lang="en-US" sz="2200" dirty="0" smtClean="0"/>
              <a:t>^            </a:t>
            </a:r>
          </a:p>
          <a:p>
            <a:pPr>
              <a:buNone/>
            </a:pPr>
            <a:r>
              <a:rPr lang="en-US" sz="2200" dirty="0" smtClean="0"/>
              <a:t>              ((pc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= 1 ^ </a:t>
            </a:r>
            <a:r>
              <a:rPr lang="en-US" sz="2200" dirty="0" smtClean="0"/>
              <a:t>x </a:t>
            </a:r>
            <a:r>
              <a:rPr lang="en-US" sz="2200" dirty="0" smtClean="0"/>
              <a:t>= 1 </a:t>
            </a:r>
            <a:r>
              <a:rPr lang="en-US" sz="2200" dirty="0" smtClean="0"/>
              <a:t> ^ pc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= </a:t>
            </a:r>
            <a:r>
              <a:rPr lang="en-US" sz="2200" dirty="0" smtClean="0"/>
              <a:t>0) </a:t>
            </a:r>
            <a:r>
              <a:rPr lang="en-US" sz="2200" dirty="0" smtClean="0"/>
              <a:t>=&gt; </a:t>
            </a:r>
            <a:r>
              <a:rPr lang="en-US" sz="2200" dirty="0" smtClean="0"/>
              <a:t>(x</a:t>
            </a:r>
            <a:r>
              <a:rPr lang="en-US" sz="2200" dirty="0" smtClean="0"/>
              <a:t>’ = </a:t>
            </a:r>
            <a:r>
              <a:rPr lang="en-US" sz="2200" dirty="0" smtClean="0"/>
              <a:t>2 ^ pc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‘= </a:t>
            </a:r>
            <a:r>
              <a:rPr lang="en-US" sz="2200" dirty="0" smtClean="0"/>
              <a:t>1))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         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rely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guar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   rely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guar</a:t>
            </a:r>
            <a:r>
              <a:rPr lang="en-US" sz="2400" baseline="-25000" dirty="0" smtClean="0"/>
              <a:t>1</a:t>
            </a:r>
            <a:endParaRPr lang="en-US" sz="3000" dirty="0" smtClean="0"/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(x </a:t>
            </a:r>
            <a:r>
              <a:rPr lang="en-US" sz="2400" dirty="0" smtClean="0">
                <a:solidFill>
                  <a:srgbClr val="C00000"/>
                </a:solidFill>
              </a:rPr>
              <a:t>= pc</a:t>
            </a:r>
            <a:r>
              <a:rPr lang="en-US" sz="2400" baseline="-25000" dirty="0" smtClean="0">
                <a:solidFill>
                  <a:srgbClr val="C00000"/>
                </a:solidFill>
              </a:rPr>
              <a:t>1</a:t>
            </a:r>
            <a:r>
              <a:rPr lang="en-US" sz="2400" dirty="0" smtClean="0">
                <a:solidFill>
                  <a:srgbClr val="C00000"/>
                </a:solidFill>
              </a:rPr>
              <a:t> = pc</a:t>
            </a:r>
            <a:r>
              <a:rPr lang="en-US" sz="2400" baseline="-25000" dirty="0" smtClean="0">
                <a:solidFill>
                  <a:srgbClr val="C00000"/>
                </a:solidFill>
              </a:rPr>
              <a:t>2</a:t>
            </a:r>
            <a:r>
              <a:rPr lang="en-US" sz="2400" dirty="0" smtClean="0">
                <a:solidFill>
                  <a:srgbClr val="C00000"/>
                </a:solidFill>
              </a:rPr>
              <a:t> = </a:t>
            </a:r>
            <a:r>
              <a:rPr lang="en-US" sz="2400" dirty="0" smtClean="0">
                <a:solidFill>
                  <a:srgbClr val="C00000"/>
                </a:solidFill>
              </a:rPr>
              <a:t>0) {P} (x </a:t>
            </a:r>
            <a:r>
              <a:rPr lang="en-US" sz="2400" dirty="0" smtClean="0">
                <a:solidFill>
                  <a:srgbClr val="C00000"/>
                </a:solidFill>
              </a:rPr>
              <a:t>= 2)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972594" y="2209800"/>
            <a:ext cx="1066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124994" y="2209006"/>
            <a:ext cx="1066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Rely-Guarantee Method for proving concurrent programs [Jones]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Sequentialization: High Level Idea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73BF-2E7B-4025-80EE-B006CA964747}" type="datetime1">
              <a:rPr lang="en-US" smtClean="0"/>
              <a:pPr/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MidWest Verification Day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5E9C-E218-42E1-AE62-2F2FF83E3EC5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1370805" y="2361406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639594" y="3352006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448594" y="4418806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244858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2" name="TextBox 21"/>
          <p:cNvSpPr txBox="1"/>
          <p:nvPr/>
        </p:nvSpPr>
        <p:spPr>
          <a:xfrm>
            <a:off x="6172200" y="3657600"/>
            <a:ext cx="1219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baseline="30000" dirty="0" smtClean="0"/>
              <a:t>’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3" name="TextBox 22"/>
          <p:cNvSpPr txBox="1"/>
          <p:nvPr/>
        </p:nvSpPr>
        <p:spPr>
          <a:xfrm>
            <a:off x="6172200" y="260098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3733800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, g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1295400"/>
            <a:ext cx="1585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Thread T</a:t>
            </a:r>
            <a:r>
              <a:rPr lang="en-US" sz="2800" baseline="-25000" dirty="0" smtClean="0">
                <a:solidFill>
                  <a:srgbClr val="C00000"/>
                </a:solidFill>
              </a:rPr>
              <a:t>1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10200" y="1295400"/>
            <a:ext cx="1585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Thread T</a:t>
            </a:r>
            <a:r>
              <a:rPr lang="en-US" sz="2800" baseline="-25000" dirty="0" smtClean="0">
                <a:solidFill>
                  <a:srgbClr val="C00000"/>
                </a:solidFill>
              </a:rPr>
              <a:t>2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18288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To what global state can thread T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take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 the thread T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(in global state </a:t>
            </a:r>
            <a:r>
              <a:rPr lang="en-US" dirty="0" smtClean="0">
                <a:solidFill>
                  <a:srgbClr val="C00000"/>
                </a:solidFill>
              </a:rPr>
              <a:t>g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 to ?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057400" y="1828800"/>
            <a:ext cx="3810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10400" y="1752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does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34200" y="20206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such that (l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g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 is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  reachable 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934200" y="1752600"/>
            <a:ext cx="18288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7590692" y="1752600"/>
          <a:ext cx="867508" cy="304800"/>
        </p:xfrm>
        <a:graphic>
          <a:graphicData uri="http://schemas.openxmlformats.org/presentationml/2006/ole">
            <p:oleObj spid="_x0000_s1027" name="Equation" r:id="rId3" imgW="469800" imgH="164880" progId="Equation.3">
              <p:embed/>
            </p:oleObj>
          </a:graphicData>
        </a:graphic>
      </p:graphicFrame>
      <p:sp>
        <p:nvSpPr>
          <p:cNvPr id="38" name="Freeform 37"/>
          <p:cNvSpPr/>
          <p:nvPr/>
        </p:nvSpPr>
        <p:spPr>
          <a:xfrm>
            <a:off x="6094186" y="1796143"/>
            <a:ext cx="156028" cy="1050471"/>
          </a:xfrm>
          <a:custGeom>
            <a:avLst/>
            <a:gdLst>
              <a:gd name="connsiteX0" fmla="*/ 12700 w 156028"/>
              <a:gd name="connsiteY0" fmla="*/ 0 h 1050471"/>
              <a:gd name="connsiteX1" fmla="*/ 154214 w 156028"/>
              <a:gd name="connsiteY1" fmla="*/ 174171 h 1050471"/>
              <a:gd name="connsiteX2" fmla="*/ 1814 w 156028"/>
              <a:gd name="connsiteY2" fmla="*/ 359228 h 1050471"/>
              <a:gd name="connsiteX3" fmla="*/ 143328 w 156028"/>
              <a:gd name="connsiteY3" fmla="*/ 555171 h 1050471"/>
              <a:gd name="connsiteX4" fmla="*/ 34471 w 156028"/>
              <a:gd name="connsiteY4" fmla="*/ 870857 h 1050471"/>
              <a:gd name="connsiteX5" fmla="*/ 88900 w 156028"/>
              <a:gd name="connsiteY5" fmla="*/ 1023257 h 1050471"/>
              <a:gd name="connsiteX6" fmla="*/ 78014 w 156028"/>
              <a:gd name="connsiteY6" fmla="*/ 1034143 h 1050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028" h="1050471">
                <a:moveTo>
                  <a:pt x="12700" y="0"/>
                </a:moveTo>
                <a:cubicBezTo>
                  <a:pt x="84364" y="57150"/>
                  <a:pt x="156028" y="114300"/>
                  <a:pt x="154214" y="174171"/>
                </a:cubicBezTo>
                <a:cubicBezTo>
                  <a:pt x="152400" y="234042"/>
                  <a:pt x="3628" y="295728"/>
                  <a:pt x="1814" y="359228"/>
                </a:cubicBezTo>
                <a:cubicBezTo>
                  <a:pt x="0" y="422728"/>
                  <a:pt x="137885" y="469900"/>
                  <a:pt x="143328" y="555171"/>
                </a:cubicBezTo>
                <a:cubicBezTo>
                  <a:pt x="148771" y="640443"/>
                  <a:pt x="43542" y="792843"/>
                  <a:pt x="34471" y="870857"/>
                </a:cubicBezTo>
                <a:cubicBezTo>
                  <a:pt x="25400" y="948871"/>
                  <a:pt x="81643" y="996043"/>
                  <a:pt x="88900" y="1023257"/>
                </a:cubicBezTo>
                <a:cubicBezTo>
                  <a:pt x="96157" y="1050471"/>
                  <a:pt x="87085" y="1042307"/>
                  <a:pt x="78014" y="1034143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1905000" y="6117771"/>
            <a:ext cx="76200" cy="511629"/>
          </a:xfrm>
          <a:custGeom>
            <a:avLst/>
            <a:gdLst>
              <a:gd name="connsiteX0" fmla="*/ 63500 w 146957"/>
              <a:gd name="connsiteY0" fmla="*/ 0 h 1426029"/>
              <a:gd name="connsiteX1" fmla="*/ 9071 w 146957"/>
              <a:gd name="connsiteY1" fmla="*/ 348343 h 1426029"/>
              <a:gd name="connsiteX2" fmla="*/ 117929 w 146957"/>
              <a:gd name="connsiteY2" fmla="*/ 620486 h 1426029"/>
              <a:gd name="connsiteX3" fmla="*/ 74386 w 146957"/>
              <a:gd name="connsiteY3" fmla="*/ 914400 h 1426029"/>
              <a:gd name="connsiteX4" fmla="*/ 139700 w 146957"/>
              <a:gd name="connsiteY4" fmla="*/ 1132115 h 1426029"/>
              <a:gd name="connsiteX5" fmla="*/ 117929 w 146957"/>
              <a:gd name="connsiteY5" fmla="*/ 1426029 h 142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957" h="1426029">
                <a:moveTo>
                  <a:pt x="63500" y="0"/>
                </a:moveTo>
                <a:cubicBezTo>
                  <a:pt x="31750" y="122464"/>
                  <a:pt x="0" y="244929"/>
                  <a:pt x="9071" y="348343"/>
                </a:cubicBezTo>
                <a:cubicBezTo>
                  <a:pt x="18142" y="451757"/>
                  <a:pt x="107043" y="526143"/>
                  <a:pt x="117929" y="620486"/>
                </a:cubicBezTo>
                <a:cubicBezTo>
                  <a:pt x="128815" y="714829"/>
                  <a:pt x="70758" y="829129"/>
                  <a:pt x="74386" y="914400"/>
                </a:cubicBezTo>
                <a:cubicBezTo>
                  <a:pt x="78014" y="999671"/>
                  <a:pt x="132443" y="1046844"/>
                  <a:pt x="139700" y="1132115"/>
                </a:cubicBezTo>
                <a:cubicBezTo>
                  <a:pt x="146957" y="1217387"/>
                  <a:pt x="132443" y="1321708"/>
                  <a:pt x="117929" y="1426029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2133600" y="2588986"/>
            <a:ext cx="3956957" cy="453571"/>
          </a:xfrm>
          <a:custGeom>
            <a:avLst/>
            <a:gdLst>
              <a:gd name="connsiteX0" fmla="*/ 0 w 3956957"/>
              <a:gd name="connsiteY0" fmla="*/ 208643 h 453571"/>
              <a:gd name="connsiteX1" fmla="*/ 1469571 w 3956957"/>
              <a:gd name="connsiteY1" fmla="*/ 426357 h 453571"/>
              <a:gd name="connsiteX2" fmla="*/ 3113314 w 3956957"/>
              <a:gd name="connsiteY2" fmla="*/ 45357 h 453571"/>
              <a:gd name="connsiteX3" fmla="*/ 3831771 w 3956957"/>
              <a:gd name="connsiteY3" fmla="*/ 154214 h 453571"/>
              <a:gd name="connsiteX4" fmla="*/ 3864429 w 3956957"/>
              <a:gd name="connsiteY4" fmla="*/ 165100 h 453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6957" h="453571">
                <a:moveTo>
                  <a:pt x="0" y="208643"/>
                </a:moveTo>
                <a:cubicBezTo>
                  <a:pt x="475342" y="331107"/>
                  <a:pt x="950685" y="453571"/>
                  <a:pt x="1469571" y="426357"/>
                </a:cubicBezTo>
                <a:cubicBezTo>
                  <a:pt x="1988457" y="399143"/>
                  <a:pt x="2719614" y="90714"/>
                  <a:pt x="3113314" y="45357"/>
                </a:cubicBezTo>
                <a:cubicBezTo>
                  <a:pt x="3507014" y="0"/>
                  <a:pt x="3706585" y="134257"/>
                  <a:pt x="3831771" y="154214"/>
                </a:cubicBezTo>
                <a:cubicBezTo>
                  <a:pt x="3956957" y="174171"/>
                  <a:pt x="3910693" y="169635"/>
                  <a:pt x="3864429" y="16510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5876273" y="2503714"/>
            <a:ext cx="176184" cy="250372"/>
          </a:xfrm>
          <a:custGeom>
            <a:avLst/>
            <a:gdLst>
              <a:gd name="connsiteX0" fmla="*/ 176184 w 176184"/>
              <a:gd name="connsiteY0" fmla="*/ 250372 h 250372"/>
              <a:gd name="connsiteX1" fmla="*/ 110870 w 176184"/>
              <a:gd name="connsiteY1" fmla="*/ 130629 h 250372"/>
              <a:gd name="connsiteX2" fmla="*/ 67327 w 176184"/>
              <a:gd name="connsiteY2" fmla="*/ 76200 h 250372"/>
              <a:gd name="connsiteX3" fmla="*/ 23784 w 176184"/>
              <a:gd name="connsiteY3" fmla="*/ 43543 h 250372"/>
              <a:gd name="connsiteX4" fmla="*/ 2013 w 176184"/>
              <a:gd name="connsiteY4" fmla="*/ 0 h 25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4" h="250372">
                <a:moveTo>
                  <a:pt x="176184" y="250372"/>
                </a:moveTo>
                <a:cubicBezTo>
                  <a:pt x="154413" y="210458"/>
                  <a:pt x="133427" y="170104"/>
                  <a:pt x="110870" y="130629"/>
                </a:cubicBezTo>
                <a:cubicBezTo>
                  <a:pt x="98088" y="108261"/>
                  <a:pt x="86830" y="92453"/>
                  <a:pt x="67327" y="76200"/>
                </a:cubicBezTo>
                <a:cubicBezTo>
                  <a:pt x="53389" y="64585"/>
                  <a:pt x="38298" y="54429"/>
                  <a:pt x="23784" y="43543"/>
                </a:cubicBezTo>
                <a:cubicBezTo>
                  <a:pt x="0" y="7867"/>
                  <a:pt x="2013" y="23969"/>
                  <a:pt x="2013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736771" y="2743200"/>
            <a:ext cx="315686" cy="87085"/>
          </a:xfrm>
          <a:custGeom>
            <a:avLst/>
            <a:gdLst>
              <a:gd name="connsiteX0" fmla="*/ 315686 w 315686"/>
              <a:gd name="connsiteY0" fmla="*/ 0 h 87085"/>
              <a:gd name="connsiteX1" fmla="*/ 141515 w 315686"/>
              <a:gd name="connsiteY1" fmla="*/ 21771 h 87085"/>
              <a:gd name="connsiteX2" fmla="*/ 108858 w 315686"/>
              <a:gd name="connsiteY2" fmla="*/ 43542 h 87085"/>
              <a:gd name="connsiteX3" fmla="*/ 43543 w 315686"/>
              <a:gd name="connsiteY3" fmla="*/ 65314 h 87085"/>
              <a:gd name="connsiteX4" fmla="*/ 0 w 315686"/>
              <a:gd name="connsiteY4" fmla="*/ 87085 h 87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86" h="87085">
                <a:moveTo>
                  <a:pt x="315686" y="0"/>
                </a:moveTo>
                <a:cubicBezTo>
                  <a:pt x="299950" y="1311"/>
                  <a:pt x="183002" y="3991"/>
                  <a:pt x="141515" y="21771"/>
                </a:cubicBezTo>
                <a:cubicBezTo>
                  <a:pt x="129490" y="26925"/>
                  <a:pt x="120813" y="38229"/>
                  <a:pt x="108858" y="43542"/>
                </a:cubicBezTo>
                <a:cubicBezTo>
                  <a:pt x="87887" y="52863"/>
                  <a:pt x="64070" y="55051"/>
                  <a:pt x="43543" y="65314"/>
                </a:cubicBezTo>
                <a:lnTo>
                  <a:pt x="0" y="87085"/>
                </a:ln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2019300" y="3766457"/>
            <a:ext cx="3946071" cy="406400"/>
          </a:xfrm>
          <a:custGeom>
            <a:avLst/>
            <a:gdLst>
              <a:gd name="connsiteX0" fmla="*/ 3946071 w 3946071"/>
              <a:gd name="connsiteY0" fmla="*/ 0 h 406400"/>
              <a:gd name="connsiteX1" fmla="*/ 2661557 w 3946071"/>
              <a:gd name="connsiteY1" fmla="*/ 391886 h 406400"/>
              <a:gd name="connsiteX2" fmla="*/ 571500 w 3946071"/>
              <a:gd name="connsiteY2" fmla="*/ 87086 h 406400"/>
              <a:gd name="connsiteX3" fmla="*/ 81643 w 3946071"/>
              <a:gd name="connsiteY3" fmla="*/ 163286 h 406400"/>
              <a:gd name="connsiteX4" fmla="*/ 81643 w 3946071"/>
              <a:gd name="connsiteY4" fmla="*/ 141514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071" h="406400">
                <a:moveTo>
                  <a:pt x="3946071" y="0"/>
                </a:moveTo>
                <a:cubicBezTo>
                  <a:pt x="3585028" y="188686"/>
                  <a:pt x="3223985" y="377372"/>
                  <a:pt x="2661557" y="391886"/>
                </a:cubicBezTo>
                <a:cubicBezTo>
                  <a:pt x="2099129" y="406400"/>
                  <a:pt x="1001486" y="125186"/>
                  <a:pt x="571500" y="87086"/>
                </a:cubicBezTo>
                <a:cubicBezTo>
                  <a:pt x="141514" y="48986"/>
                  <a:pt x="163286" y="154215"/>
                  <a:pt x="81643" y="163286"/>
                </a:cubicBezTo>
                <a:cubicBezTo>
                  <a:pt x="0" y="172357"/>
                  <a:pt x="40821" y="156935"/>
                  <a:pt x="81643" y="141514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090057" y="3722914"/>
            <a:ext cx="142661" cy="206829"/>
          </a:xfrm>
          <a:custGeom>
            <a:avLst/>
            <a:gdLst>
              <a:gd name="connsiteX0" fmla="*/ 0 w 142661"/>
              <a:gd name="connsiteY0" fmla="*/ 206829 h 206829"/>
              <a:gd name="connsiteX1" fmla="*/ 32657 w 142661"/>
              <a:gd name="connsiteY1" fmla="*/ 163286 h 206829"/>
              <a:gd name="connsiteX2" fmla="*/ 130629 w 142661"/>
              <a:gd name="connsiteY2" fmla="*/ 43543 h 206829"/>
              <a:gd name="connsiteX3" fmla="*/ 141514 w 142661"/>
              <a:gd name="connsiteY3" fmla="*/ 0 h 20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661" h="206829">
                <a:moveTo>
                  <a:pt x="0" y="206829"/>
                </a:moveTo>
                <a:cubicBezTo>
                  <a:pt x="10886" y="192315"/>
                  <a:pt x="21042" y="177224"/>
                  <a:pt x="32657" y="163286"/>
                </a:cubicBezTo>
                <a:cubicBezTo>
                  <a:pt x="133631" y="42117"/>
                  <a:pt x="81980" y="116515"/>
                  <a:pt x="130629" y="43543"/>
                </a:cubicBezTo>
                <a:cubicBezTo>
                  <a:pt x="142661" y="7444"/>
                  <a:pt x="141514" y="22360"/>
                  <a:pt x="141514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2090057" y="3940629"/>
            <a:ext cx="228600" cy="43542"/>
          </a:xfrm>
          <a:custGeom>
            <a:avLst/>
            <a:gdLst>
              <a:gd name="connsiteX0" fmla="*/ 0 w 228600"/>
              <a:gd name="connsiteY0" fmla="*/ 0 h 43542"/>
              <a:gd name="connsiteX1" fmla="*/ 32657 w 228600"/>
              <a:gd name="connsiteY1" fmla="*/ 10885 h 43542"/>
              <a:gd name="connsiteX2" fmla="*/ 54429 w 228600"/>
              <a:gd name="connsiteY2" fmla="*/ 32657 h 43542"/>
              <a:gd name="connsiteX3" fmla="*/ 228600 w 228600"/>
              <a:gd name="connsiteY3" fmla="*/ 43542 h 43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43542">
                <a:moveTo>
                  <a:pt x="0" y="0"/>
                </a:moveTo>
                <a:cubicBezTo>
                  <a:pt x="10886" y="3628"/>
                  <a:pt x="22818" y="4982"/>
                  <a:pt x="32657" y="10885"/>
                </a:cubicBezTo>
                <a:cubicBezTo>
                  <a:pt x="41458" y="16165"/>
                  <a:pt x="44305" y="30970"/>
                  <a:pt x="54429" y="32657"/>
                </a:cubicBezTo>
                <a:cubicBezTo>
                  <a:pt x="111808" y="42220"/>
                  <a:pt x="228600" y="43542"/>
                  <a:pt x="228600" y="43542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352800" y="2590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0" y="3653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559313" y="3044283"/>
            <a:ext cx="135672" cy="669073"/>
          </a:xfrm>
          <a:custGeom>
            <a:avLst/>
            <a:gdLst>
              <a:gd name="connsiteX0" fmla="*/ 135672 w 135672"/>
              <a:gd name="connsiteY0" fmla="*/ 0 h 669073"/>
              <a:gd name="connsiteX1" fmla="*/ 1858 w 135672"/>
              <a:gd name="connsiteY1" fmla="*/ 289932 h 669073"/>
              <a:gd name="connsiteX2" fmla="*/ 124521 w 135672"/>
              <a:gd name="connsiteY2" fmla="*/ 669073 h 66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672" h="669073">
                <a:moveTo>
                  <a:pt x="135672" y="0"/>
                </a:moveTo>
                <a:cubicBezTo>
                  <a:pt x="69694" y="89210"/>
                  <a:pt x="3716" y="178420"/>
                  <a:pt x="1858" y="289932"/>
                </a:cubicBezTo>
                <a:cubicBezTo>
                  <a:pt x="0" y="401444"/>
                  <a:pt x="62260" y="535258"/>
                  <a:pt x="124521" y="66907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1680417" y="3523785"/>
            <a:ext cx="48022" cy="183517"/>
          </a:xfrm>
          <a:custGeom>
            <a:avLst/>
            <a:gdLst>
              <a:gd name="connsiteX0" fmla="*/ 3417 w 48022"/>
              <a:gd name="connsiteY0" fmla="*/ 178420 h 183517"/>
              <a:gd name="connsiteX1" fmla="*/ 25720 w 48022"/>
              <a:gd name="connsiteY1" fmla="*/ 89210 h 183517"/>
              <a:gd name="connsiteX2" fmla="*/ 48022 w 48022"/>
              <a:gd name="connsiteY2" fmla="*/ 0 h 18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22" h="183517">
                <a:moveTo>
                  <a:pt x="3417" y="178420"/>
                </a:moveTo>
                <a:cubicBezTo>
                  <a:pt x="30699" y="42009"/>
                  <a:pt x="0" y="183517"/>
                  <a:pt x="25720" y="89210"/>
                </a:cubicBezTo>
                <a:cubicBezTo>
                  <a:pt x="33785" y="59638"/>
                  <a:pt x="48022" y="0"/>
                  <a:pt x="48022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1510380" y="3579541"/>
            <a:ext cx="173454" cy="133815"/>
          </a:xfrm>
          <a:custGeom>
            <a:avLst/>
            <a:gdLst>
              <a:gd name="connsiteX0" fmla="*/ 173454 w 173454"/>
              <a:gd name="connsiteY0" fmla="*/ 133815 h 133815"/>
              <a:gd name="connsiteX1" fmla="*/ 95396 w 173454"/>
              <a:gd name="connsiteY1" fmla="*/ 89210 h 133815"/>
              <a:gd name="connsiteX2" fmla="*/ 73093 w 173454"/>
              <a:gd name="connsiteY2" fmla="*/ 66908 h 133815"/>
              <a:gd name="connsiteX3" fmla="*/ 6186 w 173454"/>
              <a:gd name="connsiteY3" fmla="*/ 0 h 1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54" h="133815">
                <a:moveTo>
                  <a:pt x="173454" y="133815"/>
                </a:moveTo>
                <a:cubicBezTo>
                  <a:pt x="142922" y="118549"/>
                  <a:pt x="121670" y="110229"/>
                  <a:pt x="95396" y="89210"/>
                </a:cubicBezTo>
                <a:cubicBezTo>
                  <a:pt x="87186" y="82642"/>
                  <a:pt x="81504" y="73216"/>
                  <a:pt x="73093" y="66908"/>
                </a:cubicBezTo>
                <a:cubicBezTo>
                  <a:pt x="0" y="12089"/>
                  <a:pt x="6186" y="50796"/>
                  <a:pt x="6186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72549" y="4495800"/>
            <a:ext cx="105625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‘, g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46" name="Freeform 45"/>
          <p:cNvSpPr/>
          <p:nvPr/>
        </p:nvSpPr>
        <p:spPr>
          <a:xfrm>
            <a:off x="1973766" y="4529254"/>
            <a:ext cx="5140712" cy="661639"/>
          </a:xfrm>
          <a:custGeom>
            <a:avLst/>
            <a:gdLst>
              <a:gd name="connsiteX0" fmla="*/ 0 w 5140712"/>
              <a:gd name="connsiteY0" fmla="*/ 377283 h 661639"/>
              <a:gd name="connsiteX1" fmla="*/ 758283 w 5140712"/>
              <a:gd name="connsiteY1" fmla="*/ 611458 h 661639"/>
              <a:gd name="connsiteX2" fmla="*/ 3423424 w 5140712"/>
              <a:gd name="connsiteY2" fmla="*/ 76200 h 661639"/>
              <a:gd name="connsiteX3" fmla="*/ 5140712 w 5140712"/>
              <a:gd name="connsiteY3" fmla="*/ 154258 h 66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40712" h="661639">
                <a:moveTo>
                  <a:pt x="0" y="377283"/>
                </a:moveTo>
                <a:cubicBezTo>
                  <a:pt x="93856" y="519461"/>
                  <a:pt x="187712" y="661639"/>
                  <a:pt x="758283" y="611458"/>
                </a:cubicBezTo>
                <a:cubicBezTo>
                  <a:pt x="1328854" y="561277"/>
                  <a:pt x="2693019" y="152400"/>
                  <a:pt x="3423424" y="76200"/>
                </a:cubicBezTo>
                <a:cubicBezTo>
                  <a:pt x="4153829" y="0"/>
                  <a:pt x="4647270" y="77129"/>
                  <a:pt x="5140712" y="154258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980663" y="4482790"/>
            <a:ext cx="122664" cy="178420"/>
          </a:xfrm>
          <a:custGeom>
            <a:avLst/>
            <a:gdLst>
              <a:gd name="connsiteX0" fmla="*/ 122664 w 122664"/>
              <a:gd name="connsiteY0" fmla="*/ 178420 h 178420"/>
              <a:gd name="connsiteX1" fmla="*/ 66908 w 122664"/>
              <a:gd name="connsiteY1" fmla="*/ 78059 h 178420"/>
              <a:gd name="connsiteX2" fmla="*/ 44605 w 122664"/>
              <a:gd name="connsiteY2" fmla="*/ 55756 h 178420"/>
              <a:gd name="connsiteX3" fmla="*/ 22303 w 122664"/>
              <a:gd name="connsiteY3" fmla="*/ 22303 h 178420"/>
              <a:gd name="connsiteX4" fmla="*/ 0 w 122664"/>
              <a:gd name="connsiteY4" fmla="*/ 0 h 17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64" h="178420">
                <a:moveTo>
                  <a:pt x="122664" y="178420"/>
                </a:moveTo>
                <a:cubicBezTo>
                  <a:pt x="105627" y="144345"/>
                  <a:pt x="90997" y="108170"/>
                  <a:pt x="66908" y="78059"/>
                </a:cubicBezTo>
                <a:cubicBezTo>
                  <a:pt x="60340" y="69849"/>
                  <a:pt x="51173" y="63966"/>
                  <a:pt x="44605" y="55756"/>
                </a:cubicBezTo>
                <a:cubicBezTo>
                  <a:pt x="36233" y="45291"/>
                  <a:pt x="30675" y="32768"/>
                  <a:pt x="22303" y="22303"/>
                </a:cubicBezTo>
                <a:cubicBezTo>
                  <a:pt x="15735" y="14093"/>
                  <a:pt x="0" y="0"/>
                  <a:pt x="0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6936059" y="4716966"/>
            <a:ext cx="167268" cy="66907"/>
          </a:xfrm>
          <a:custGeom>
            <a:avLst/>
            <a:gdLst>
              <a:gd name="connsiteX0" fmla="*/ 167268 w 167268"/>
              <a:gd name="connsiteY0" fmla="*/ 0 h 66907"/>
              <a:gd name="connsiteX1" fmla="*/ 44604 w 167268"/>
              <a:gd name="connsiteY1" fmla="*/ 22302 h 66907"/>
              <a:gd name="connsiteX2" fmla="*/ 22302 w 167268"/>
              <a:gd name="connsiteY2" fmla="*/ 44605 h 66907"/>
              <a:gd name="connsiteX3" fmla="*/ 0 w 167268"/>
              <a:gd name="connsiteY3" fmla="*/ 66907 h 6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68" h="66907">
                <a:moveTo>
                  <a:pt x="167268" y="0"/>
                </a:moveTo>
                <a:cubicBezTo>
                  <a:pt x="154973" y="1537"/>
                  <a:pt x="71745" y="6017"/>
                  <a:pt x="44604" y="22302"/>
                </a:cubicBezTo>
                <a:cubicBezTo>
                  <a:pt x="35589" y="27711"/>
                  <a:pt x="29736" y="37171"/>
                  <a:pt x="22302" y="44605"/>
                </a:cubicBezTo>
                <a:lnTo>
                  <a:pt x="0" y="66907"/>
                </a:ln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376868" y="4567535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3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6203795" y="1752600"/>
            <a:ext cx="1263805" cy="2966224"/>
          </a:xfrm>
          <a:custGeom>
            <a:avLst/>
            <a:gdLst>
              <a:gd name="connsiteX0" fmla="*/ 0 w 1263805"/>
              <a:gd name="connsiteY0" fmla="*/ 0 h 2966224"/>
              <a:gd name="connsiteX1" fmla="*/ 401444 w 1263805"/>
              <a:gd name="connsiteY1" fmla="*/ 167268 h 2966224"/>
              <a:gd name="connsiteX2" fmla="*/ 334536 w 1263805"/>
              <a:gd name="connsiteY2" fmla="*/ 568712 h 2966224"/>
              <a:gd name="connsiteX3" fmla="*/ 501805 w 1263805"/>
              <a:gd name="connsiteY3" fmla="*/ 836341 h 2966224"/>
              <a:gd name="connsiteX4" fmla="*/ 423746 w 1263805"/>
              <a:gd name="connsiteY4" fmla="*/ 1103970 h 2966224"/>
              <a:gd name="connsiteX5" fmla="*/ 635619 w 1263805"/>
              <a:gd name="connsiteY5" fmla="*/ 1382751 h 2966224"/>
              <a:gd name="connsiteX6" fmla="*/ 635619 w 1263805"/>
              <a:gd name="connsiteY6" fmla="*/ 1717287 h 2966224"/>
              <a:gd name="connsiteX7" fmla="*/ 1003609 w 1263805"/>
              <a:gd name="connsiteY7" fmla="*/ 1962614 h 2966224"/>
              <a:gd name="connsiteX8" fmla="*/ 970156 w 1263805"/>
              <a:gd name="connsiteY8" fmla="*/ 2386361 h 2966224"/>
              <a:gd name="connsiteX9" fmla="*/ 1226634 w 1263805"/>
              <a:gd name="connsiteY9" fmla="*/ 2587082 h 2966224"/>
              <a:gd name="connsiteX10" fmla="*/ 1193180 w 1263805"/>
              <a:gd name="connsiteY10" fmla="*/ 2966224 h 2966224"/>
              <a:gd name="connsiteX11" fmla="*/ 1193180 w 1263805"/>
              <a:gd name="connsiteY11" fmla="*/ 2966224 h 2966224"/>
              <a:gd name="connsiteX12" fmla="*/ 1193180 w 1263805"/>
              <a:gd name="connsiteY12" fmla="*/ 2966224 h 296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63805" h="2966224">
                <a:moveTo>
                  <a:pt x="0" y="0"/>
                </a:moveTo>
                <a:cubicBezTo>
                  <a:pt x="172844" y="36241"/>
                  <a:pt x="345688" y="72483"/>
                  <a:pt x="401444" y="167268"/>
                </a:cubicBezTo>
                <a:cubicBezTo>
                  <a:pt x="457200" y="262053"/>
                  <a:pt x="317809" y="457200"/>
                  <a:pt x="334536" y="568712"/>
                </a:cubicBezTo>
                <a:cubicBezTo>
                  <a:pt x="351263" y="680224"/>
                  <a:pt x="486937" y="747131"/>
                  <a:pt x="501805" y="836341"/>
                </a:cubicBezTo>
                <a:cubicBezTo>
                  <a:pt x="516673" y="925551"/>
                  <a:pt x="401444" y="1012902"/>
                  <a:pt x="423746" y="1103970"/>
                </a:cubicBezTo>
                <a:cubicBezTo>
                  <a:pt x="446048" y="1195038"/>
                  <a:pt x="600307" y="1280532"/>
                  <a:pt x="635619" y="1382751"/>
                </a:cubicBezTo>
                <a:cubicBezTo>
                  <a:pt x="670931" y="1484970"/>
                  <a:pt x="574287" y="1620643"/>
                  <a:pt x="635619" y="1717287"/>
                </a:cubicBezTo>
                <a:cubicBezTo>
                  <a:pt x="696951" y="1813931"/>
                  <a:pt x="947853" y="1851102"/>
                  <a:pt x="1003609" y="1962614"/>
                </a:cubicBezTo>
                <a:cubicBezTo>
                  <a:pt x="1059365" y="2074126"/>
                  <a:pt x="932985" y="2282283"/>
                  <a:pt x="970156" y="2386361"/>
                </a:cubicBezTo>
                <a:cubicBezTo>
                  <a:pt x="1007327" y="2490439"/>
                  <a:pt x="1189463" y="2490438"/>
                  <a:pt x="1226634" y="2587082"/>
                </a:cubicBezTo>
                <a:cubicBezTo>
                  <a:pt x="1263805" y="2683726"/>
                  <a:pt x="1193180" y="2966224"/>
                  <a:pt x="1193180" y="2966224"/>
                </a:cubicBezTo>
                <a:lnTo>
                  <a:pt x="1193180" y="2966224"/>
                </a:lnTo>
                <a:lnTo>
                  <a:pt x="1193180" y="2966224"/>
                </a:lnTo>
              </a:path>
            </a:pathLst>
          </a:custGeom>
          <a:ln>
            <a:solidFill>
              <a:schemeClr val="tx1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396140" y="4495800"/>
            <a:ext cx="113826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’’, g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65" name="TextBox 64"/>
          <p:cNvSpPr txBox="1"/>
          <p:nvPr/>
        </p:nvSpPr>
        <p:spPr>
          <a:xfrm>
            <a:off x="7396140" y="5222557"/>
            <a:ext cx="12216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’’’, g</a:t>
            </a:r>
            <a:r>
              <a:rPr lang="en-US" sz="2600" baseline="-25000" dirty="0" smtClean="0"/>
              <a:t>4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66" name="Freeform 65"/>
          <p:cNvSpPr/>
          <p:nvPr/>
        </p:nvSpPr>
        <p:spPr>
          <a:xfrm>
            <a:off x="1940312" y="5430644"/>
            <a:ext cx="5296829" cy="531541"/>
          </a:xfrm>
          <a:custGeom>
            <a:avLst/>
            <a:gdLst>
              <a:gd name="connsiteX0" fmla="*/ 5296829 w 5296829"/>
              <a:gd name="connsiteY0" fmla="*/ 0 h 531541"/>
              <a:gd name="connsiteX1" fmla="*/ 2810108 w 5296829"/>
              <a:gd name="connsiteY1" fmla="*/ 512956 h 531541"/>
              <a:gd name="connsiteX2" fmla="*/ 0 w 5296829"/>
              <a:gd name="connsiteY2" fmla="*/ 111512 h 53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96829" h="531541">
                <a:moveTo>
                  <a:pt x="5296829" y="0"/>
                </a:moveTo>
                <a:cubicBezTo>
                  <a:pt x="4494871" y="247185"/>
                  <a:pt x="3692913" y="494371"/>
                  <a:pt x="2810108" y="512956"/>
                </a:cubicBezTo>
                <a:cubicBezTo>
                  <a:pt x="1927303" y="531541"/>
                  <a:pt x="963651" y="321526"/>
                  <a:pt x="0" y="111512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443668" y="5481935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baseline="-25000" dirty="0" smtClean="0">
                <a:solidFill>
                  <a:srgbClr val="C00000"/>
                </a:solidFill>
              </a:rPr>
              <a:t>4</a:t>
            </a:r>
            <a:endParaRPr lang="en-US" sz="2400" dirty="0">
              <a:solidFill>
                <a:srgbClr val="C0000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rot="5400000">
            <a:off x="1600994" y="58666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Freeform 69"/>
          <p:cNvSpPr/>
          <p:nvPr/>
        </p:nvSpPr>
        <p:spPr>
          <a:xfrm>
            <a:off x="1676400" y="4969727"/>
            <a:ext cx="76200" cy="516673"/>
          </a:xfrm>
          <a:custGeom>
            <a:avLst/>
            <a:gdLst>
              <a:gd name="connsiteX0" fmla="*/ 135672 w 135672"/>
              <a:gd name="connsiteY0" fmla="*/ 0 h 669073"/>
              <a:gd name="connsiteX1" fmla="*/ 1858 w 135672"/>
              <a:gd name="connsiteY1" fmla="*/ 289932 h 669073"/>
              <a:gd name="connsiteX2" fmla="*/ 124521 w 135672"/>
              <a:gd name="connsiteY2" fmla="*/ 669073 h 66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672" h="669073">
                <a:moveTo>
                  <a:pt x="135672" y="0"/>
                </a:moveTo>
                <a:cubicBezTo>
                  <a:pt x="69694" y="89210"/>
                  <a:pt x="3716" y="178420"/>
                  <a:pt x="1858" y="289932"/>
                </a:cubicBezTo>
                <a:cubicBezTo>
                  <a:pt x="0" y="401444"/>
                  <a:pt x="62260" y="535258"/>
                  <a:pt x="124521" y="66907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1780778" y="5302883"/>
            <a:ext cx="48022" cy="183517"/>
          </a:xfrm>
          <a:custGeom>
            <a:avLst/>
            <a:gdLst>
              <a:gd name="connsiteX0" fmla="*/ 3417 w 48022"/>
              <a:gd name="connsiteY0" fmla="*/ 178420 h 183517"/>
              <a:gd name="connsiteX1" fmla="*/ 25720 w 48022"/>
              <a:gd name="connsiteY1" fmla="*/ 89210 h 183517"/>
              <a:gd name="connsiteX2" fmla="*/ 48022 w 48022"/>
              <a:gd name="connsiteY2" fmla="*/ 0 h 18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22" h="183517">
                <a:moveTo>
                  <a:pt x="3417" y="178420"/>
                </a:moveTo>
                <a:cubicBezTo>
                  <a:pt x="30699" y="42009"/>
                  <a:pt x="0" y="183517"/>
                  <a:pt x="25720" y="89210"/>
                </a:cubicBezTo>
                <a:cubicBezTo>
                  <a:pt x="33785" y="59638"/>
                  <a:pt x="48022" y="0"/>
                  <a:pt x="48022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1600200" y="5352585"/>
            <a:ext cx="173454" cy="133815"/>
          </a:xfrm>
          <a:custGeom>
            <a:avLst/>
            <a:gdLst>
              <a:gd name="connsiteX0" fmla="*/ 173454 w 173454"/>
              <a:gd name="connsiteY0" fmla="*/ 133815 h 133815"/>
              <a:gd name="connsiteX1" fmla="*/ 95396 w 173454"/>
              <a:gd name="connsiteY1" fmla="*/ 89210 h 133815"/>
              <a:gd name="connsiteX2" fmla="*/ 73093 w 173454"/>
              <a:gd name="connsiteY2" fmla="*/ 66908 h 133815"/>
              <a:gd name="connsiteX3" fmla="*/ 6186 w 173454"/>
              <a:gd name="connsiteY3" fmla="*/ 0 h 1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54" h="133815">
                <a:moveTo>
                  <a:pt x="173454" y="133815"/>
                </a:moveTo>
                <a:cubicBezTo>
                  <a:pt x="142922" y="118549"/>
                  <a:pt x="121670" y="110229"/>
                  <a:pt x="95396" y="89210"/>
                </a:cubicBezTo>
                <a:cubicBezTo>
                  <a:pt x="87186" y="82642"/>
                  <a:pt x="81504" y="73216"/>
                  <a:pt x="73093" y="66908"/>
                </a:cubicBezTo>
                <a:cubicBezTo>
                  <a:pt x="0" y="12089"/>
                  <a:pt x="6186" y="50796"/>
                  <a:pt x="6186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848749" y="5451157"/>
            <a:ext cx="105625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(l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‘, g</a:t>
            </a:r>
            <a:r>
              <a:rPr lang="en-US" sz="2600" baseline="-25000" dirty="0" smtClean="0"/>
              <a:t>4</a:t>
            </a:r>
            <a:r>
              <a:rPr lang="en-US" sz="2600" dirty="0" smtClean="0"/>
              <a:t>)</a:t>
            </a:r>
            <a:endParaRPr lang="en-US" sz="2600" dirty="0"/>
          </a:p>
        </p:txBody>
      </p:sp>
      <p:sp>
        <p:nvSpPr>
          <p:cNvPr id="75" name="Freeform 74"/>
          <p:cNvSpPr/>
          <p:nvPr/>
        </p:nvSpPr>
        <p:spPr>
          <a:xfrm>
            <a:off x="1916629" y="5430644"/>
            <a:ext cx="202103" cy="152761"/>
          </a:xfrm>
          <a:custGeom>
            <a:avLst/>
            <a:gdLst>
              <a:gd name="connsiteX0" fmla="*/ 57137 w 202103"/>
              <a:gd name="connsiteY0" fmla="*/ 111512 h 152761"/>
              <a:gd name="connsiteX1" fmla="*/ 135195 w 202103"/>
              <a:gd name="connsiteY1" fmla="*/ 44605 h 152761"/>
              <a:gd name="connsiteX2" fmla="*/ 202103 w 202103"/>
              <a:gd name="connsiteY2" fmla="*/ 0 h 152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103" h="152761">
                <a:moveTo>
                  <a:pt x="57137" y="111512"/>
                </a:moveTo>
                <a:cubicBezTo>
                  <a:pt x="159787" y="43080"/>
                  <a:pt x="0" y="152761"/>
                  <a:pt x="135195" y="44605"/>
                </a:cubicBezTo>
                <a:cubicBezTo>
                  <a:pt x="156126" y="27860"/>
                  <a:pt x="202103" y="0"/>
                  <a:pt x="202103" y="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1962615" y="5553307"/>
            <a:ext cx="111512" cy="144966"/>
          </a:xfrm>
          <a:custGeom>
            <a:avLst/>
            <a:gdLst>
              <a:gd name="connsiteX0" fmla="*/ 0 w 111512"/>
              <a:gd name="connsiteY0" fmla="*/ 0 h 144966"/>
              <a:gd name="connsiteX1" fmla="*/ 22302 w 111512"/>
              <a:gd name="connsiteY1" fmla="*/ 100361 h 144966"/>
              <a:gd name="connsiteX2" fmla="*/ 89209 w 111512"/>
              <a:gd name="connsiteY2" fmla="*/ 133815 h 144966"/>
              <a:gd name="connsiteX3" fmla="*/ 111512 w 111512"/>
              <a:gd name="connsiteY3" fmla="*/ 144966 h 14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12" h="144966">
                <a:moveTo>
                  <a:pt x="0" y="0"/>
                </a:moveTo>
                <a:cubicBezTo>
                  <a:pt x="114" y="684"/>
                  <a:pt x="10743" y="85913"/>
                  <a:pt x="22302" y="100361"/>
                </a:cubicBezTo>
                <a:cubicBezTo>
                  <a:pt x="39995" y="122477"/>
                  <a:pt x="65442" y="124308"/>
                  <a:pt x="89209" y="133815"/>
                </a:cubicBezTo>
                <a:cubicBezTo>
                  <a:pt x="96926" y="136902"/>
                  <a:pt x="104078" y="141249"/>
                  <a:pt x="111512" y="144966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/>
          <p:nvPr/>
        </p:nvCxnSpPr>
        <p:spPr>
          <a:xfrm rot="5400000">
            <a:off x="7011194" y="50284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7" grpId="0"/>
      <p:bldP spid="28" grpId="0" animBg="1"/>
      <p:bldP spid="29" grpId="0"/>
      <p:bldP spid="32" grpId="0"/>
      <p:bldP spid="33" grpId="0" animBg="1"/>
      <p:bldP spid="38" grpId="0" animBg="1"/>
      <p:bldP spid="42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7" grpId="0"/>
      <p:bldP spid="36" grpId="0" animBg="1"/>
      <p:bldP spid="37" grpId="0" animBg="1"/>
      <p:bldP spid="39" grpId="0" animBg="1"/>
      <p:bldP spid="44" grpId="0"/>
      <p:bldP spid="46" grpId="0" animBg="1"/>
      <p:bldP spid="47" grpId="0" animBg="1"/>
      <p:bldP spid="48" grpId="0" animBg="1"/>
      <p:bldP spid="49" grpId="0"/>
      <p:bldP spid="61" grpId="0" animBg="1"/>
      <p:bldP spid="62" grpId="0"/>
      <p:bldP spid="65" grpId="0"/>
      <p:bldP spid="66" grpId="0" animBg="1"/>
      <p:bldP spid="67" grpId="0"/>
      <p:bldP spid="70" grpId="0" animBg="1"/>
      <p:bldP spid="71" grpId="0" animBg="1"/>
      <p:bldP spid="72" grpId="0" animBg="1"/>
      <p:bldP spid="73" grpId="0"/>
      <p:bldP spid="75" grpId="0" animBg="1"/>
      <p:bldP spid="7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HOME@FFFHYH0FUVWXY5L9" val="390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1974</Words>
  <Application>Microsoft Office PowerPoint</Application>
  <PresentationFormat>On-screen Show (4:3)</PresentationFormat>
  <Paragraphs>424</Paragraphs>
  <Slides>22</Slides>
  <Notes>11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Compositionality entails Sequentializability</vt:lpstr>
      <vt:lpstr>Talk Outline</vt:lpstr>
      <vt:lpstr>Sequentialization</vt:lpstr>
      <vt:lpstr>Motivation of sequentialization</vt:lpstr>
      <vt:lpstr>Our Result</vt:lpstr>
      <vt:lpstr>Rely-Guarantee Method for proving concurrent programs [Jones]</vt:lpstr>
      <vt:lpstr>Rely-Guarantee Method for proving concurrent programs [Jones]</vt:lpstr>
      <vt:lpstr>Rely-Guarantee Method for proving concurrent programs [Jones]</vt:lpstr>
      <vt:lpstr> Sequentialization: High Level Idea</vt:lpstr>
      <vt:lpstr> Sequentialization: High Level Idea</vt:lpstr>
      <vt:lpstr>Example [Flanagan-Quadeer]</vt:lpstr>
      <vt:lpstr>Slide 12</vt:lpstr>
      <vt:lpstr>Slide 13</vt:lpstr>
      <vt:lpstr>Least index i s.t A[i] satisfies pred</vt:lpstr>
      <vt:lpstr>Slide 15</vt:lpstr>
      <vt:lpstr>Parsimonious Proof Reduction</vt:lpstr>
      <vt:lpstr>Application of sequentialization</vt:lpstr>
      <vt:lpstr>Experiments</vt:lpstr>
      <vt:lpstr>Experiments</vt:lpstr>
      <vt:lpstr>Predicate Abstraction</vt:lpstr>
      <vt:lpstr>Conclusion</vt:lpstr>
      <vt:lpstr>Slide 22</vt:lpstr>
    </vt:vector>
  </TitlesOfParts>
  <Company>UIUC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Pranav</dc:creator>
  <cp:lastModifiedBy>Pranav</cp:lastModifiedBy>
  <cp:revision>544</cp:revision>
  <dcterms:created xsi:type="dcterms:W3CDTF">2010-09-13T01:24:06Z</dcterms:created>
  <dcterms:modified xsi:type="dcterms:W3CDTF">2010-09-17T06:09:43Z</dcterms:modified>
</cp:coreProperties>
</file>