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9"/>
  </p:notesMasterIdLst>
  <p:sldIdLst>
    <p:sldId id="316" r:id="rId2"/>
    <p:sldId id="292" r:id="rId3"/>
    <p:sldId id="304" r:id="rId4"/>
    <p:sldId id="259" r:id="rId5"/>
    <p:sldId id="260" r:id="rId6"/>
    <p:sldId id="267" r:id="rId7"/>
    <p:sldId id="305" r:id="rId8"/>
    <p:sldId id="261" r:id="rId9"/>
    <p:sldId id="293" r:id="rId10"/>
    <p:sldId id="294" r:id="rId11"/>
    <p:sldId id="280" r:id="rId12"/>
    <p:sldId id="295" r:id="rId13"/>
    <p:sldId id="296" r:id="rId14"/>
    <p:sldId id="264" r:id="rId15"/>
    <p:sldId id="297" r:id="rId16"/>
    <p:sldId id="262" r:id="rId17"/>
    <p:sldId id="298" r:id="rId18"/>
    <p:sldId id="274" r:id="rId19"/>
    <p:sldId id="273" r:id="rId20"/>
    <p:sldId id="300" r:id="rId21"/>
    <p:sldId id="302" r:id="rId22"/>
    <p:sldId id="282" r:id="rId23"/>
    <p:sldId id="287" r:id="rId24"/>
    <p:sldId id="317" r:id="rId25"/>
    <p:sldId id="283" r:id="rId26"/>
    <p:sldId id="303" r:id="rId27"/>
    <p:sldId id="288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809" autoAdjust="0"/>
    <p:restoredTop sz="90472" autoAdjust="0"/>
  </p:normalViewPr>
  <p:slideViewPr>
    <p:cSldViewPr showGuides="1">
      <p:cViewPr varScale="1">
        <p:scale>
          <a:sx n="135" d="100"/>
          <a:sy n="135" d="100"/>
        </p:scale>
        <p:origin x="-1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>
            <a:lvl1pPr defTabSz="91366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537ACC93-B8AF-F84C-B901-3F63E68624D7}" type="datetimeFigureOut">
              <a:rPr lang="en-US"/>
              <a:pPr/>
              <a:t>9/20/10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1" tIns="46151" rIns="92301" bIns="4615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5" rIns="93169" bIns="46585" numCol="1" anchor="b" anchorCtr="0" compatLnSpc="1">
            <a:prstTxWarp prst="textNoShape">
              <a:avLst/>
            </a:prstTxWarp>
          </a:bodyPr>
          <a:lstStyle>
            <a:lvl1pPr defTabSz="91366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9" tIns="46585" rIns="93169" bIns="46585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57A00149-C841-7C49-A876-3DC657D68A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C12F6-3D5C-784C-8670-5179C347628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ChangeArrowheads="1"/>
          </p:cNvSpPr>
          <p:nvPr>
            <p:ph type="body" idx="1"/>
          </p:nvPr>
        </p:nvSpPr>
        <p:spPr>
          <a:xfrm>
            <a:off x="701675" y="4416425"/>
            <a:ext cx="5608638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74EA36-A147-764A-9241-2DA1ABB55D58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11043-6480-F947-82BC-DC1A1B90BF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118E02-C232-3744-9F6F-2CA63022C43B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49A92-A137-F045-8A0E-E53D62675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138BD7-6A45-DD46-96C8-AC4E6CA7776B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DCC92-6096-1E4E-8827-7AD3632F2F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2C1CE-DDCA-FB4A-82E0-0432A82B456A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9456B-CA48-D54E-AB88-138568A05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495626-7077-7B40-89C3-5F1195C13337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9988E-07EA-B944-A340-FCC7EE958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AD193B-162C-2743-8402-12F12EBE013F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5E227-719C-D540-9A5E-BAE659D2C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AD20D3-4866-6A4E-9B48-07E4B42F44DF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5B36A-8258-744B-A568-8614073D15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6DAD79-BB0C-0543-B3D7-3DEE9288C322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88862-C8EA-594D-B2F5-7C07116342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1B8D48-5C68-804B-9A1A-72FBEBECA0FF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F7A58-047A-1449-9F72-1A245D8034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7943D0-45EF-C048-9A8C-09FA34A9E460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00413-63A9-E948-9A31-4931366C1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08211-796D-684D-B82F-BD3CE1C1F18B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CE92-E6D4-5249-9FC8-9BB25E5DD7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18AF8948-D966-3C45-AF5C-506EC923BB6C}" type="datetime1">
              <a:rPr lang="en-US"/>
              <a:pPr/>
              <a:t>9/20/10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3327C891-B186-3F45-BC78-366BC44167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0E2C7-ABD8-7F43-A0DB-B6A2A591EBDF}" type="slidenum">
              <a:rPr lang="en-US"/>
              <a:pPr/>
              <a:t>1</a:t>
            </a:fld>
            <a:endParaRPr lang="en-US"/>
          </a:p>
        </p:txBody>
      </p:sp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060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062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5760" cy="1056"/>
          </a:xfrm>
        </p:grpSpPr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960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960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960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48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100" b="1">
                  <a:solidFill>
                    <a:schemeClr val="bg1"/>
                  </a:solidFill>
                </a:rPr>
                <a:t>University of Iowa</a:t>
              </a:r>
            </a:p>
            <a:p>
              <a:pPr>
                <a:spcBef>
                  <a:spcPct val="50000"/>
                </a:spcBef>
              </a:pPr>
              <a:r>
                <a:rPr lang="en-US" sz="1100" b="1">
                  <a:solidFill>
                    <a:schemeClr val="bg1"/>
                  </a:solidFill>
                </a:rPr>
                <a:t>New York University</a:t>
              </a: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432"/>
              <a:ext cx="5760" cy="6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05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pPr eaLnBrk="1" hangingPunct="1"/>
            <a:r>
              <a:rPr lang="en-US" sz="3600">
                <a:latin typeface="Dotum" pitchFamily="34" charset="-127"/>
              </a:rPr>
              <a:t>Comparing Proof Systems for Linear Real Arithmetic Using</a:t>
            </a:r>
            <a:r>
              <a:rPr lang="en-US" sz="3600" b="1">
                <a:latin typeface="Dotum" pitchFamily="34" charset="-127"/>
              </a:rPr>
              <a:t/>
            </a:r>
            <a:br>
              <a:rPr lang="en-US" sz="3600" b="1">
                <a:latin typeface="Dotum" pitchFamily="34" charset="-127"/>
              </a:rPr>
            </a:br>
            <a:r>
              <a:rPr lang="en-US" sz="3200" i="1">
                <a:latin typeface="Dotum" pitchFamily="34" charset="-127"/>
              </a:rPr>
              <a:t> </a:t>
            </a:r>
            <a:r>
              <a:rPr lang="en-US" sz="4000" b="1">
                <a:latin typeface="Dotum" pitchFamily="34" charset="-127"/>
              </a:rPr>
              <a:t>LFSC</a:t>
            </a:r>
          </a:p>
        </p:txBody>
      </p:sp>
      <p:sp>
        <p:nvSpPr>
          <p:cNvPr id="205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2400" b="1" i="1">
                <a:latin typeface="Garamond" charset="0"/>
              </a:rPr>
              <a:t>Andrew Reynolds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sz="2400" b="1" i="1">
              <a:latin typeface="Garamond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2000" i="1">
                <a:solidFill>
                  <a:srgbClr val="898989"/>
                </a:solidFill>
                <a:latin typeface="Garamond" charset="0"/>
              </a:rPr>
              <a:t>September 17,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D29B-EB79-5B4D-ACBF-E782F2ED5C56}" type="slidenum">
              <a:rPr lang="en-US"/>
              <a:pPr/>
              <a:t>10</a:t>
            </a:fld>
            <a:endParaRPr lang="en-US"/>
          </a:p>
        </p:txBody>
      </p:sp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>
          <a:xfrm>
            <a:off x="762000" y="3200400"/>
            <a:ext cx="79248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(declare ineq_contradiction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(! p poly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(! p1 (proof (&gt; p 0))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(! s (^ (is_positive (simplify p)) ff)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  	false))))</a:t>
            </a:r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1275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1276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7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8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1280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1269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Proof rule with side condition</a:t>
            </a:r>
          </a:p>
        </p:txBody>
      </p:sp>
      <p:pic>
        <p:nvPicPr>
          <p:cNvPr id="11270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447800"/>
            <a:ext cx="52673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1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1272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3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1274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6087-6C29-3548-8C22-77B65E641535}" type="slidenum">
              <a:rPr lang="en-US"/>
              <a:pPr/>
              <a:t>11</a:t>
            </a:fld>
            <a:endParaRPr lang="en-US"/>
          </a:p>
        </p:txBody>
      </p:sp>
      <p:sp>
        <p:nvSpPr>
          <p:cNvPr id="12291" name="Content Placeholder 2"/>
          <p:cNvSpPr>
            <a:spLocks/>
          </p:cNvSpPr>
          <p:nvPr/>
        </p:nvSpPr>
        <p:spPr bwMode="auto">
          <a:xfrm>
            <a:off x="457200" y="3352800"/>
            <a:ext cx="8229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Calibri" charset="0"/>
              </a:rPr>
              <a:t>Side conditions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800">
                <a:latin typeface="Calibri" charset="0"/>
              </a:rPr>
              <a:t>Written in simply typed functional language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en-US" sz="2800">
                <a:latin typeface="Calibri" charset="0"/>
              </a:rPr>
              <a:t>Most are concise (less than 10 loc)</a:t>
            </a:r>
          </a:p>
        </p:txBody>
      </p:sp>
      <p:grpSp>
        <p:nvGrpSpPr>
          <p:cNvPr id="12292" name="Group 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2299" name="Rectangle 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2300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1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2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2304" name="Rectangle 1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2293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Proof rule with side condition</a:t>
            </a:r>
          </a:p>
        </p:txBody>
      </p:sp>
      <p:pic>
        <p:nvPicPr>
          <p:cNvPr id="12294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447800"/>
            <a:ext cx="52673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5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2296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97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2298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DE543-8B9F-EC46-AC3B-93DC1A1E291C}" type="slidenum">
              <a:rPr lang="en-US"/>
              <a:pPr/>
              <a:t>12</a:t>
            </a:fld>
            <a:endParaRPr lang="en-US"/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1219200" y="3048000"/>
            <a:ext cx="65532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2400" b="1">
                <a:latin typeface="Courier New" charset="0"/>
              </a:rPr>
              <a:t>(program simplify ((p poly)) real</a:t>
            </a:r>
          </a:p>
          <a:p>
            <a:r>
              <a:rPr lang="en-US" sz="2400" b="1">
                <a:latin typeface="Courier New" charset="0"/>
              </a:rPr>
              <a:t>  (match p</a:t>
            </a:r>
          </a:p>
          <a:p>
            <a:r>
              <a:rPr lang="en-US" sz="2400" b="1">
                <a:latin typeface="Courier New" charset="0"/>
              </a:rPr>
              <a:t>    ((poly c' l')</a:t>
            </a:r>
          </a:p>
          <a:p>
            <a:r>
              <a:rPr lang="en-US" sz="2400" b="1">
                <a:latin typeface="Courier New" charset="0"/>
              </a:rPr>
              <a:t>      (match (is_zero l')</a:t>
            </a:r>
          </a:p>
          <a:p>
            <a:r>
              <a:rPr lang="en-US" sz="2400" b="1">
                <a:latin typeface="Courier New" charset="0"/>
              </a:rPr>
              <a:t>        (tt c')</a:t>
            </a:r>
          </a:p>
          <a:p>
            <a:r>
              <a:rPr lang="en-US" sz="2400" b="1">
                <a:latin typeface="Courier New" charset="0"/>
              </a:rPr>
              <a:t>        (ff fail)))))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590800" y="5562600"/>
            <a:ext cx="62674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Courier New" charset="0"/>
              </a:rPr>
              <a:t>…</a:t>
            </a:r>
          </a:p>
          <a:p>
            <a:r>
              <a:rPr lang="en-US" sz="2400" b="1">
                <a:latin typeface="Courier New" charset="0"/>
              </a:rPr>
              <a:t>(^ (is_positive (simplify p)) ff)</a:t>
            </a:r>
          </a:p>
        </p:txBody>
      </p:sp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3324" name="Rectangle 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332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6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7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3329" name="Rectangle 1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3318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Proof rule with side condition</a:t>
            </a:r>
          </a:p>
        </p:txBody>
      </p:sp>
      <p:pic>
        <p:nvPicPr>
          <p:cNvPr id="1331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447800"/>
            <a:ext cx="52673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20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3321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2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3323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4AC10-0575-364C-9D66-63D95E45BF87}" type="slidenum">
              <a:rPr lang="en-US"/>
              <a:pPr/>
              <a:t>13</a:t>
            </a:fld>
            <a:endParaRPr lang="en-US"/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r>
              <a:rPr lang="en-US" sz="2800"/>
              <a:t>Mirror high-performance solver inferences </a:t>
            </a:r>
          </a:p>
          <a:p>
            <a:r>
              <a:rPr lang="en-US" sz="2800"/>
              <a:t>More Efficient</a:t>
            </a:r>
          </a:p>
          <a:p>
            <a:pPr lvl="1"/>
            <a:r>
              <a:rPr lang="en-US" sz="2400"/>
              <a:t>Smaller Proof Size</a:t>
            </a:r>
          </a:p>
          <a:p>
            <a:pPr lvl="1"/>
            <a:r>
              <a:rPr lang="en-US" sz="2400"/>
              <a:t>Faster Checking time</a:t>
            </a:r>
          </a:p>
          <a:p>
            <a:pPr lvl="1">
              <a:buFont typeface="Arial" charset="0"/>
              <a:buNone/>
            </a:pPr>
            <a:endParaRPr lang="en-US" sz="2400"/>
          </a:p>
          <a:p>
            <a:r>
              <a:rPr lang="en-US" sz="2800"/>
              <a:t>Amount can be fine tuned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914400" y="5105400"/>
            <a:ext cx="2439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Fully Declarative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486400" y="5105400"/>
            <a:ext cx="2881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Fully Computational</a:t>
            </a:r>
          </a:p>
        </p:txBody>
      </p:sp>
      <p:cxnSp>
        <p:nvCxnSpPr>
          <p:cNvPr id="7" name="Straight Arrow Connector 6"/>
          <p:cNvCxnSpPr>
            <a:stCxn id="14340" idx="3"/>
            <a:endCxn id="14341" idx="1"/>
          </p:cNvCxnSpPr>
          <p:nvPr/>
        </p:nvCxnSpPr>
        <p:spPr>
          <a:xfrm>
            <a:off x="3354388" y="5334000"/>
            <a:ext cx="2132012" cy="0"/>
          </a:xfrm>
          <a:prstGeom prst="straightConnector1">
            <a:avLst/>
          </a:prstGeom>
          <a:ln w="635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3" name="Group 9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4349" name="Rectangle 10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4350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1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2" name="AutoShape 13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4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4354" name="Rectangle 15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4344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Why side conditions?</a:t>
            </a:r>
          </a:p>
        </p:txBody>
      </p:sp>
      <p:grpSp>
        <p:nvGrpSpPr>
          <p:cNvPr id="14345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4346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7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4348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BBD2-5AF9-9646-B2EC-403911BAF131}" type="slidenum">
              <a:rPr lang="en-US"/>
              <a:pPr/>
              <a:t>14</a:t>
            </a:fld>
            <a:endParaRPr lang="en-US"/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b="1"/>
              <a:t>Incremental Checking</a:t>
            </a:r>
          </a:p>
          <a:p>
            <a:pPr lvl="1" eaLnBrk="1" hangingPunct="1"/>
            <a:r>
              <a:rPr lang="en-US" sz="2600"/>
              <a:t>Proof checking occurs while reading proof</a:t>
            </a:r>
          </a:p>
          <a:p>
            <a:pPr lvl="1" eaLnBrk="1" hangingPunct="1">
              <a:buFont typeface="Arial" charset="0"/>
              <a:buNone/>
            </a:pPr>
            <a:endParaRPr lang="en-US"/>
          </a:p>
          <a:p>
            <a:pPr eaLnBrk="1" hangingPunct="1"/>
            <a:r>
              <a:rPr lang="en-US" sz="2800" b="1"/>
              <a:t>Deferred Resolution</a:t>
            </a:r>
          </a:p>
          <a:p>
            <a:pPr lvl="1" eaLnBrk="1" hangingPunct="1"/>
            <a:r>
              <a:rPr lang="en-US" sz="2600"/>
              <a:t>Efficient to check boolean inferences</a:t>
            </a:r>
          </a:p>
          <a:p>
            <a:pPr lvl="1" eaLnBrk="1" hangingPunct="1">
              <a:buFont typeface="Arial" charset="0"/>
              <a:buNone/>
            </a:pPr>
            <a:endParaRPr lang="en-US" sz="2600"/>
          </a:p>
          <a:p>
            <a:pPr eaLnBrk="1" hangingPunct="1"/>
            <a:r>
              <a:rPr lang="en-US" sz="2800" b="1"/>
              <a:t>Compiled Side Condition Code</a:t>
            </a:r>
          </a:p>
          <a:p>
            <a:pPr lvl="1" eaLnBrk="1" hangingPunct="1"/>
            <a:r>
              <a:rPr lang="en-US" sz="2600"/>
              <a:t>Compiled instead of interpreted code</a:t>
            </a:r>
          </a:p>
        </p:txBody>
      </p:sp>
      <p:grpSp>
        <p:nvGrpSpPr>
          <p:cNvPr id="15364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5370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5371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2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3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5375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5365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LFSC Optimizations </a:t>
            </a:r>
            <a:r>
              <a:rPr lang="en-US" sz="1400" b="1">
                <a:solidFill>
                  <a:schemeClr val="bg1"/>
                </a:solidFill>
                <a:latin typeface="Dotum" pitchFamily="34" charset="-127"/>
              </a:rPr>
              <a:t>[Oe et al 2009]</a:t>
            </a:r>
          </a:p>
        </p:txBody>
      </p:sp>
      <p:grpSp>
        <p:nvGrpSpPr>
          <p:cNvPr id="15366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5367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8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5369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BFB30-74B0-6442-B7DC-324182478E92}" type="slidenum">
              <a:rPr lang="en-US"/>
              <a:pPr/>
              <a:t>15</a:t>
            </a:fld>
            <a:endParaRPr lang="en-US"/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Demonstrate capabilities of LFSC</a:t>
            </a:r>
          </a:p>
          <a:p>
            <a:pPr lvl="1"/>
            <a:r>
              <a:rPr lang="en-US" sz="2400"/>
              <a:t>Flexibility in:</a:t>
            </a:r>
          </a:p>
          <a:p>
            <a:pPr lvl="2"/>
            <a:r>
              <a:rPr lang="en-US"/>
              <a:t>Handling new logic (QF_LRA)</a:t>
            </a:r>
          </a:p>
          <a:p>
            <a:pPr lvl="2"/>
            <a:r>
              <a:rPr lang="en-US"/>
              <a:t>Defining multiple proof systems for this logic</a:t>
            </a:r>
          </a:p>
          <a:p>
            <a:r>
              <a:rPr lang="en-US" sz="2800"/>
              <a:t>Developed LFSC signatures for QF_LRA</a:t>
            </a:r>
          </a:p>
          <a:p>
            <a:r>
              <a:rPr lang="en-US" sz="2800"/>
              <a:t>Instrumented CVC3 to produce proofs in system</a:t>
            </a:r>
          </a:p>
          <a:p>
            <a:r>
              <a:rPr lang="en-US" sz="2800"/>
              <a:t>Comparative analysis </a:t>
            </a:r>
          </a:p>
        </p:txBody>
      </p:sp>
      <p:grpSp>
        <p:nvGrpSpPr>
          <p:cNvPr id="16388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6394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6395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6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7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6399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6389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Contributions of this work </a:t>
            </a:r>
            <a:r>
              <a:rPr lang="en-US" sz="1400" b="1">
                <a:solidFill>
                  <a:schemeClr val="bg1"/>
                </a:solidFill>
                <a:latin typeface="Dotum" pitchFamily="34" charset="-127"/>
              </a:rPr>
              <a:t>[2010]</a:t>
            </a:r>
            <a:endParaRPr lang="en-US" sz="29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16390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6391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2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6393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4E7F-CCBA-264D-BE23-CCEFCB573644}" type="slidenum">
              <a:rPr lang="en-US"/>
              <a:pPr/>
              <a:t>16</a:t>
            </a:fld>
            <a:endParaRPr lang="en-US"/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Refutation based prover for SMT</a:t>
            </a:r>
          </a:p>
          <a:p>
            <a:pPr eaLnBrk="1" hangingPunct="1"/>
            <a:r>
              <a:rPr lang="en-US"/>
              <a:t>Support for many different logics</a:t>
            </a:r>
          </a:p>
          <a:p>
            <a:pPr lvl="1" eaLnBrk="1" hangingPunct="1"/>
            <a:r>
              <a:rPr lang="en-US"/>
              <a:t>Integer/Real, Arrays, Data types, etc.</a:t>
            </a:r>
          </a:p>
          <a:p>
            <a:pPr lvl="1" eaLnBrk="1" hangingPunct="1"/>
            <a:r>
              <a:rPr lang="en-US"/>
              <a:t>Support for quantifiers</a:t>
            </a:r>
          </a:p>
          <a:p>
            <a:pPr eaLnBrk="1" hangingPunct="1"/>
            <a:r>
              <a:rPr lang="en-US"/>
              <a:t>Proof generation </a:t>
            </a:r>
          </a:p>
          <a:p>
            <a:pPr lvl="1" eaLnBrk="1" hangingPunct="1"/>
            <a:r>
              <a:rPr lang="en-US"/>
              <a:t>Native format</a:t>
            </a:r>
          </a:p>
        </p:txBody>
      </p:sp>
      <p:grpSp>
        <p:nvGrpSpPr>
          <p:cNvPr id="17412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7418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741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0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1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7423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7413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CVC3</a:t>
            </a:r>
          </a:p>
        </p:txBody>
      </p:sp>
      <p:grpSp>
        <p:nvGrpSpPr>
          <p:cNvPr id="17414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7415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6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7417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6B8CD-2DB5-1649-9805-73FD9BA1866F}" type="slidenum">
              <a:rPr lang="en-US"/>
              <a:pPr/>
              <a:t>17</a:t>
            </a:fld>
            <a:endParaRPr lang="en-US"/>
          </a:p>
        </p:txBody>
      </p:sp>
      <p:sp>
        <p:nvSpPr>
          <p:cNvPr id="18435" name="AutoShape 29"/>
          <p:cNvSpPr>
            <a:spLocks noChangeArrowheads="1"/>
          </p:cNvSpPr>
          <p:nvPr/>
        </p:nvSpPr>
        <p:spPr bwMode="auto">
          <a:xfrm>
            <a:off x="1447800" y="1219200"/>
            <a:ext cx="6781800" cy="2895600"/>
          </a:xfrm>
          <a:prstGeom prst="roundRect">
            <a:avLst>
              <a:gd name="adj" fmla="val 16667"/>
            </a:avLst>
          </a:prstGeom>
          <a:solidFill>
            <a:srgbClr val="666699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xfrm>
            <a:off x="228600" y="4572000"/>
            <a:ext cx="7239000" cy="1752600"/>
          </a:xfrm>
        </p:spPr>
        <p:txBody>
          <a:bodyPr/>
          <a:lstStyle/>
          <a:p>
            <a:r>
              <a:rPr lang="en-US" sz="2800"/>
              <a:t>Did not modify CVC3 core</a:t>
            </a:r>
          </a:p>
          <a:p>
            <a:r>
              <a:rPr lang="en-US" sz="2800"/>
              <a:t>Translated CVC3 Proofs to LFSC</a:t>
            </a:r>
          </a:p>
          <a:p>
            <a:pPr lvl="1"/>
            <a:r>
              <a:rPr lang="en-US" sz="2400"/>
              <a:t>Opportunity to test different translations</a:t>
            </a:r>
          </a:p>
        </p:txBody>
      </p:sp>
      <p:cxnSp>
        <p:nvCxnSpPr>
          <p:cNvPr id="18437" name="AutoShape 10"/>
          <p:cNvCxnSpPr>
            <a:cxnSpLocks noChangeShapeType="1"/>
          </p:cNvCxnSpPr>
          <p:nvPr/>
        </p:nvCxnSpPr>
        <p:spPr bwMode="auto">
          <a:xfrm rot="16200000" flipH="1">
            <a:off x="6456362" y="3525838"/>
            <a:ext cx="620713" cy="884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38" name="AutoShape 10"/>
          <p:cNvCxnSpPr>
            <a:cxnSpLocks noChangeShapeType="1"/>
          </p:cNvCxnSpPr>
          <p:nvPr/>
        </p:nvCxnSpPr>
        <p:spPr bwMode="auto">
          <a:xfrm flipH="1">
            <a:off x="6248400" y="2890838"/>
            <a:ext cx="12700" cy="309562"/>
          </a:xfrm>
          <a:prstGeom prst="straightConnector1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8439" name="AutoShape 10"/>
          <p:cNvCxnSpPr>
            <a:cxnSpLocks noChangeShapeType="1"/>
            <a:endCxn id="18447" idx="0"/>
          </p:cNvCxnSpPr>
          <p:nvPr/>
        </p:nvCxnSpPr>
        <p:spPr bwMode="auto">
          <a:xfrm>
            <a:off x="4572000" y="2057400"/>
            <a:ext cx="1638300" cy="381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40" name="AutoShape 10"/>
          <p:cNvCxnSpPr>
            <a:cxnSpLocks noChangeShapeType="1"/>
          </p:cNvCxnSpPr>
          <p:nvPr/>
        </p:nvCxnSpPr>
        <p:spPr bwMode="auto">
          <a:xfrm rot="10800000" flipV="1">
            <a:off x="2362200" y="2057400"/>
            <a:ext cx="2209800" cy="457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441" name="TextBox 66"/>
          <p:cNvSpPr txBox="1">
            <a:spLocks noChangeArrowheads="1"/>
          </p:cNvSpPr>
          <p:nvPr/>
        </p:nvSpPr>
        <p:spPr bwMode="auto">
          <a:xfrm>
            <a:off x="5486400" y="1981200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unsat</a:t>
            </a:r>
          </a:p>
        </p:txBody>
      </p:sp>
      <p:sp>
        <p:nvSpPr>
          <p:cNvPr id="18442" name="TextBox 67"/>
          <p:cNvSpPr txBox="1">
            <a:spLocks noChangeArrowheads="1"/>
          </p:cNvSpPr>
          <p:nvPr/>
        </p:nvSpPr>
        <p:spPr bwMode="auto">
          <a:xfrm>
            <a:off x="2819400" y="1984375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sat</a:t>
            </a:r>
          </a:p>
        </p:txBody>
      </p:sp>
      <p:sp>
        <p:nvSpPr>
          <p:cNvPr id="18443" name="TextBox 68"/>
          <p:cNvSpPr txBox="1">
            <a:spLocks noChangeArrowheads="1"/>
          </p:cNvSpPr>
          <p:nvPr/>
        </p:nvSpPr>
        <p:spPr bwMode="auto">
          <a:xfrm rot="5400000">
            <a:off x="2051844" y="2680494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…..</a:t>
            </a:r>
          </a:p>
        </p:txBody>
      </p:sp>
      <p:sp>
        <p:nvSpPr>
          <p:cNvPr id="18444" name="TextBox 69"/>
          <p:cNvSpPr txBox="1">
            <a:spLocks noChangeArrowheads="1"/>
          </p:cNvSpPr>
          <p:nvPr/>
        </p:nvSpPr>
        <p:spPr bwMode="auto">
          <a:xfrm rot="5400000">
            <a:off x="6928644" y="5031582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…..</a:t>
            </a:r>
          </a:p>
        </p:txBody>
      </p:sp>
      <p:grpSp>
        <p:nvGrpSpPr>
          <p:cNvPr id="18445" name="Group 1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8455" name="Rectangle 1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8456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57" name="AutoShape 2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58" name="AutoShape 2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2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8460" name="Rectangle 2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8446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CVC3 to LFSC proofs</a:t>
            </a:r>
          </a:p>
        </p:txBody>
      </p:sp>
      <p:sp>
        <p:nvSpPr>
          <p:cNvPr id="18447" name="AutoShape 30"/>
          <p:cNvSpPr>
            <a:spLocks noChangeArrowheads="1"/>
          </p:cNvSpPr>
          <p:nvPr/>
        </p:nvSpPr>
        <p:spPr bwMode="auto">
          <a:xfrm>
            <a:off x="4648200" y="2438400"/>
            <a:ext cx="312420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CVC3 Proof of Unsatisfiability</a:t>
            </a:r>
          </a:p>
        </p:txBody>
      </p:sp>
      <p:sp>
        <p:nvSpPr>
          <p:cNvPr id="18448" name="AutoShape 31"/>
          <p:cNvSpPr>
            <a:spLocks noChangeArrowheads="1"/>
          </p:cNvSpPr>
          <p:nvPr/>
        </p:nvSpPr>
        <p:spPr bwMode="auto">
          <a:xfrm>
            <a:off x="4495800" y="3200400"/>
            <a:ext cx="342900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LFSC Proof of Unsatisfiability</a:t>
            </a:r>
          </a:p>
        </p:txBody>
      </p:sp>
      <p:sp>
        <p:nvSpPr>
          <p:cNvPr id="18449" name="AutoShape 32"/>
          <p:cNvSpPr>
            <a:spLocks noChangeArrowheads="1"/>
          </p:cNvSpPr>
          <p:nvPr/>
        </p:nvSpPr>
        <p:spPr bwMode="auto">
          <a:xfrm>
            <a:off x="6324600" y="4267200"/>
            <a:ext cx="1676400" cy="685800"/>
          </a:xfrm>
          <a:prstGeom prst="roundRect">
            <a:avLst>
              <a:gd name="adj" fmla="val 16667"/>
            </a:avLst>
          </a:prstGeom>
          <a:solidFill>
            <a:srgbClr val="666699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LFSC</a:t>
            </a:r>
          </a:p>
        </p:txBody>
      </p:sp>
      <p:sp>
        <p:nvSpPr>
          <p:cNvPr id="18450" name="AutoShape 33"/>
          <p:cNvSpPr>
            <a:spLocks noChangeArrowheads="1"/>
          </p:cNvSpPr>
          <p:nvPr/>
        </p:nvSpPr>
        <p:spPr bwMode="auto">
          <a:xfrm>
            <a:off x="3810000" y="1371600"/>
            <a:ext cx="1676400" cy="6858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CVC3</a:t>
            </a:r>
          </a:p>
        </p:txBody>
      </p:sp>
      <p:grpSp>
        <p:nvGrpSpPr>
          <p:cNvPr id="18451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8452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53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8454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2FC5-3745-F644-92D2-96E19331A379}" type="slidenum">
              <a:rPr lang="en-US"/>
              <a:pPr/>
              <a:t>18</a:t>
            </a:fld>
            <a:endParaRPr lang="en-US"/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3886200"/>
          </a:xfrm>
        </p:spPr>
        <p:txBody>
          <a:bodyPr/>
          <a:lstStyle/>
          <a:p>
            <a:pPr eaLnBrk="1" hangingPunct="1"/>
            <a:r>
              <a:rPr lang="en-US" sz="2800"/>
              <a:t>Literal translation (Lit)</a:t>
            </a:r>
          </a:p>
          <a:p>
            <a:pPr lvl="1" eaLnBrk="1" hangingPunct="1"/>
            <a:r>
              <a:rPr lang="en-US" sz="2400"/>
              <a:t>Mimics the structure of CVC3 proofs</a:t>
            </a:r>
          </a:p>
          <a:p>
            <a:pPr eaLnBrk="1" hangingPunct="1"/>
            <a:r>
              <a:rPr lang="en-US" sz="2800"/>
              <a:t>Liberal translation (Lib)</a:t>
            </a:r>
          </a:p>
          <a:p>
            <a:pPr lvl="1" eaLnBrk="1" hangingPunct="1"/>
            <a:r>
              <a:rPr lang="en-US" sz="2400"/>
              <a:t>Compacts portions of proof to side conditions</a:t>
            </a:r>
          </a:p>
          <a:p>
            <a:pPr lvl="1" eaLnBrk="1" hangingPunct="1"/>
            <a:r>
              <a:rPr lang="en-US" sz="2400"/>
              <a:t>Limits compaction to QF_LRA theory lemmas</a:t>
            </a:r>
          </a:p>
          <a:p>
            <a:pPr eaLnBrk="1" hangingPunct="1"/>
            <a:r>
              <a:rPr lang="en-US" sz="2800"/>
              <a:t>Aggressive Liberal translation (Lib-A)</a:t>
            </a:r>
          </a:p>
          <a:p>
            <a:pPr lvl="1" eaLnBrk="1" hangingPunct="1"/>
            <a:r>
              <a:rPr lang="en-US" sz="2400"/>
              <a:t>Extends compaction to equality reasoning proof fragments</a:t>
            </a:r>
          </a:p>
        </p:txBody>
      </p:sp>
      <p:grpSp>
        <p:nvGrpSpPr>
          <p:cNvPr id="19460" name="Group 23"/>
          <p:cNvGrpSpPr>
            <a:grpSpLocks/>
          </p:cNvGrpSpPr>
          <p:nvPr/>
        </p:nvGrpSpPr>
        <p:grpSpPr bwMode="auto">
          <a:xfrm>
            <a:off x="533400" y="5486400"/>
            <a:ext cx="8096250" cy="457200"/>
            <a:chOff x="336" y="3504"/>
            <a:chExt cx="5100" cy="288"/>
          </a:xfrm>
        </p:grpSpPr>
        <p:sp>
          <p:nvSpPr>
            <p:cNvPr id="19473" name="TextBox 3"/>
            <p:cNvSpPr txBox="1">
              <a:spLocks noChangeArrowheads="1"/>
            </p:cNvSpPr>
            <p:nvPr/>
          </p:nvSpPr>
          <p:spPr bwMode="auto">
            <a:xfrm>
              <a:off x="336" y="3504"/>
              <a:ext cx="10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Declarative</a:t>
              </a:r>
            </a:p>
          </p:txBody>
        </p:sp>
        <p:sp>
          <p:nvSpPr>
            <p:cNvPr id="19474" name="TextBox 4"/>
            <p:cNvSpPr txBox="1">
              <a:spLocks noChangeArrowheads="1"/>
            </p:cNvSpPr>
            <p:nvPr/>
          </p:nvSpPr>
          <p:spPr bwMode="auto">
            <a:xfrm>
              <a:off x="4080" y="3504"/>
              <a:ext cx="13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Computational</a:t>
              </a:r>
            </a:p>
          </p:txBody>
        </p:sp>
        <p:cxnSp>
          <p:nvCxnSpPr>
            <p:cNvPr id="7" name="Straight Arrow Connector 6"/>
            <p:cNvCxnSpPr>
              <a:stCxn id="19473" idx="3"/>
              <a:endCxn id="19474" idx="1"/>
            </p:cNvCxnSpPr>
            <p:nvPr/>
          </p:nvCxnSpPr>
          <p:spPr>
            <a:xfrm>
              <a:off x="1424" y="3649"/>
              <a:ext cx="2656" cy="1"/>
            </a:xfrm>
            <a:prstGeom prst="straightConnector1">
              <a:avLst/>
            </a:prstGeom>
            <a:ln w="635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76" name="Oval 8"/>
            <p:cNvSpPr>
              <a:spLocks noChangeArrowheads="1"/>
            </p:cNvSpPr>
            <p:nvPr/>
          </p:nvSpPr>
          <p:spPr bwMode="auto">
            <a:xfrm>
              <a:off x="1872" y="360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  <a:p>
              <a:pPr algn="ctr"/>
              <a:endParaRPr lang="en-US" sz="2800"/>
            </a:p>
            <a:p>
              <a:pPr algn="ctr"/>
              <a:r>
                <a:rPr lang="en-US" sz="2800"/>
                <a:t>Lit</a:t>
              </a:r>
            </a:p>
          </p:txBody>
        </p:sp>
        <p:sp>
          <p:nvSpPr>
            <p:cNvPr id="19477" name="Oval 9"/>
            <p:cNvSpPr>
              <a:spLocks noChangeArrowheads="1"/>
            </p:cNvSpPr>
            <p:nvPr/>
          </p:nvSpPr>
          <p:spPr bwMode="auto">
            <a:xfrm>
              <a:off x="2736" y="360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  <a:p>
              <a:pPr algn="ctr"/>
              <a:endParaRPr lang="en-US" sz="2800"/>
            </a:p>
            <a:p>
              <a:pPr algn="ctr"/>
              <a:r>
                <a:rPr lang="en-US" sz="2800"/>
                <a:t>Lib</a:t>
              </a:r>
            </a:p>
          </p:txBody>
        </p:sp>
        <p:sp>
          <p:nvSpPr>
            <p:cNvPr id="19478" name="Oval 10"/>
            <p:cNvSpPr>
              <a:spLocks noChangeArrowheads="1"/>
            </p:cNvSpPr>
            <p:nvPr/>
          </p:nvSpPr>
          <p:spPr bwMode="auto">
            <a:xfrm>
              <a:off x="3312" y="360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  <a:p>
              <a:pPr algn="ctr"/>
              <a:endParaRPr lang="en-US" sz="2800"/>
            </a:p>
            <a:p>
              <a:pPr algn="ctr"/>
              <a:r>
                <a:rPr lang="en-US" sz="2800"/>
                <a:t>Lib-A</a:t>
              </a:r>
            </a:p>
          </p:txBody>
        </p:sp>
      </p:grpSp>
      <p:grpSp>
        <p:nvGrpSpPr>
          <p:cNvPr id="19461" name="Group 11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9467" name="Rectangle 12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9468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9" name="AutoShape 14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70" name="AutoShape 15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" name="Rectangle 17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9462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Approaches</a:t>
            </a:r>
          </a:p>
        </p:txBody>
      </p:sp>
      <p:grpSp>
        <p:nvGrpSpPr>
          <p:cNvPr id="19463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9464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9466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BEEC3-F5AA-AA46-BA67-647388EAA639}" type="slidenum">
              <a:rPr lang="en-US"/>
              <a:pPr/>
              <a:t>19</a:t>
            </a:fld>
            <a:endParaRPr lang="en-US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Proof derives false from: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Input formulas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/>
              <a:t>Theory Lemmas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i.e. ( x+1 &gt; x )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Proof Rules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Many rules (100+)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Rewrite axioms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Mostly Declarative</a:t>
            </a: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419600"/>
            <a:ext cx="21050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5" name="Group 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0491" name="Rectangle 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049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3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4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0496" name="Rectangle 1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0486" name="Rectangle 2"/>
          <p:cNvSpPr>
            <a:spLocks/>
          </p:cNvSpPr>
          <p:nvPr/>
        </p:nvSpPr>
        <p:spPr bwMode="auto">
          <a:xfrm>
            <a:off x="3810000" y="0"/>
            <a:ext cx="518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900" b="1">
                <a:solidFill>
                  <a:schemeClr val="bg1"/>
                </a:solidFill>
                <a:latin typeface="Dotum" pitchFamily="34" charset="-127"/>
              </a:rPr>
              <a:t>CVC3 Proofs</a:t>
            </a:r>
          </a:p>
        </p:txBody>
      </p:sp>
      <p:grpSp>
        <p:nvGrpSpPr>
          <p:cNvPr id="20487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0488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9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0490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04F5-7792-2646-A465-F9A70313E1B2}" type="slidenum">
              <a:rPr lang="en-US"/>
              <a:pPr/>
              <a:t>2</a:t>
            </a:fld>
            <a:endParaRPr lang="en-US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 b="1"/>
              <a:t>University of Iowa</a:t>
            </a:r>
          </a:p>
          <a:p>
            <a:pPr lvl="1">
              <a:buFont typeface="Arial" charset="0"/>
              <a:buNone/>
            </a:pPr>
            <a:r>
              <a:rPr lang="en-US" sz="2400"/>
              <a:t>Andrew Reynolds, Cesare Tinelli, Aaron Stump</a:t>
            </a:r>
          </a:p>
          <a:p>
            <a:pPr lvl="1">
              <a:buFont typeface="Arial" charset="0"/>
              <a:buNone/>
            </a:pPr>
            <a:endParaRPr lang="en-US" sz="2400"/>
          </a:p>
          <a:p>
            <a:r>
              <a:rPr lang="en-US" sz="3000" b="1"/>
              <a:t>New York University</a:t>
            </a:r>
          </a:p>
          <a:p>
            <a:pPr lvl="1">
              <a:buFont typeface="Arial" charset="0"/>
              <a:buNone/>
            </a:pPr>
            <a:r>
              <a:rPr lang="en-US" sz="2400"/>
              <a:t>Liana Hadarean, Yeting Ge, Clark Barrett</a:t>
            </a:r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082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08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4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5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087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077" name="Rectangle 2"/>
          <p:cNvSpPr>
            <a:spLocks/>
          </p:cNvSpPr>
          <p:nvPr/>
        </p:nvSpPr>
        <p:spPr bwMode="auto">
          <a:xfrm>
            <a:off x="4343400" y="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Acknowledgements</a:t>
            </a:r>
          </a:p>
        </p:txBody>
      </p:sp>
      <p:grpSp>
        <p:nvGrpSpPr>
          <p:cNvPr id="3078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079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0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081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8B68B-405C-ED46-BDF3-D5F47CF4063A}" type="slidenum">
              <a:rPr lang="en-US"/>
              <a:pPr/>
              <a:t>20</a:t>
            </a:fld>
            <a:endParaRPr lang="en-US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eaLnBrk="1" hangingPunct="1"/>
            <a:r>
              <a:rPr lang="en-US"/>
              <a:t>Theory lemmas in QF_LRA</a:t>
            </a:r>
          </a:p>
          <a:p>
            <a:pPr lvl="1" eaLnBrk="1" hangingPunct="1"/>
            <a:r>
              <a:rPr lang="en-US"/>
              <a:t>Ex: </a:t>
            </a:r>
            <a:r>
              <a:rPr lang="en-US">
                <a:sym typeface="Symbol" charset="2"/>
              </a:rPr>
              <a:t>( 2x&gt;2y )  ( y&gt;x+5 ) </a:t>
            </a:r>
          </a:p>
          <a:p>
            <a:pPr lvl="1" eaLnBrk="1" hangingPunct="1"/>
            <a:r>
              <a:rPr lang="en-US">
                <a:sym typeface="Symbol" charset="2"/>
              </a:rPr>
              <a:t>Proof of unsatisfiability from assumptions</a:t>
            </a:r>
          </a:p>
        </p:txBody>
      </p:sp>
      <p:grpSp>
        <p:nvGrpSpPr>
          <p:cNvPr id="21508" name="Group 1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1514" name="Rectangle 1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1515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6" name="AutoShape 2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7" name="AutoShape 2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1519" name="Rectangle 2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1509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Compaction from CVC3 to LFSC</a:t>
            </a:r>
          </a:p>
        </p:txBody>
      </p:sp>
      <p:grpSp>
        <p:nvGrpSpPr>
          <p:cNvPr id="21510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1511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2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A04CD-A10D-174C-904D-ADBF71CE5310}" type="slidenum">
              <a:rPr lang="en-US"/>
              <a:pPr/>
              <a:t>21</a:t>
            </a:fld>
            <a:endParaRPr lang="en-US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eaLnBrk="1" hangingPunct="1"/>
            <a:r>
              <a:rPr lang="en-US"/>
              <a:t>Theory lemmas in QF_LRA</a:t>
            </a:r>
          </a:p>
          <a:p>
            <a:pPr lvl="1" eaLnBrk="1" hangingPunct="1"/>
            <a:r>
              <a:rPr lang="en-US"/>
              <a:t>Ex: </a:t>
            </a:r>
            <a:r>
              <a:rPr lang="en-US">
                <a:sym typeface="Symbol" charset="2"/>
              </a:rPr>
              <a:t>( 2x&gt;2y )  ( y&gt;x+5 ) </a:t>
            </a:r>
          </a:p>
          <a:p>
            <a:pPr lvl="1" eaLnBrk="1" hangingPunct="1"/>
            <a:r>
              <a:rPr lang="en-US">
                <a:sym typeface="Symbol" charset="2"/>
              </a:rPr>
              <a:t>Can be done by finding set of coefficients</a:t>
            </a:r>
            <a:endParaRPr lang="en-US"/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3276600" y="3124200"/>
            <a:ext cx="2590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2x &gt; 2y</a:t>
            </a:r>
          </a:p>
          <a:p>
            <a:r>
              <a:rPr lang="en-US" sz="3600"/>
              <a:t>y   &gt; x + 5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2438400" y="3124200"/>
            <a:ext cx="7429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½*</a:t>
            </a:r>
          </a:p>
          <a:p>
            <a:r>
              <a:rPr lang="en-US" sz="3600">
                <a:solidFill>
                  <a:srgbClr val="FF0000"/>
                </a:solidFill>
              </a:rPr>
              <a:t>1 *</a:t>
            </a: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2743200" y="45720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x + y &gt; y + x + 5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0" y="4495800"/>
            <a:ext cx="37338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3505200" y="55626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0 &gt; 5</a:t>
            </a:r>
          </a:p>
        </p:txBody>
      </p:sp>
      <p:sp>
        <p:nvSpPr>
          <p:cNvPr id="22537" name="TextBox 9"/>
          <p:cNvSpPr txBox="1">
            <a:spLocks noChangeArrowheads="1"/>
          </p:cNvSpPr>
          <p:nvPr/>
        </p:nvSpPr>
        <p:spPr bwMode="auto">
          <a:xfrm rot="5400000">
            <a:off x="3812382" y="5220494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ym typeface="Symbol" charset="2"/>
              </a:rPr>
              <a:t></a:t>
            </a:r>
            <a:endParaRPr lang="en-US" sz="2400"/>
          </a:p>
        </p:txBody>
      </p:sp>
      <p:grpSp>
        <p:nvGrpSpPr>
          <p:cNvPr id="22538" name="Group 11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2544" name="Rectangle 12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2545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6" name="AutoShape 14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7" name="AutoShape 15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6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2549" name="Rectangle 17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2539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Compaction from CVC3 to LFSC</a:t>
            </a:r>
          </a:p>
        </p:txBody>
      </p:sp>
      <p:grpSp>
        <p:nvGrpSpPr>
          <p:cNvPr id="22540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2541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2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2543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516FF-903A-884E-9D8E-BB3776FBA45F}" type="slidenum">
              <a:rPr lang="en-US"/>
              <a:pPr/>
              <a:t>22</a:t>
            </a:fld>
            <a:endParaRPr lang="en-US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LFSC proofs use </a:t>
            </a:r>
            <a:r>
              <a:rPr lang="en-US" sz="2800" i="1"/>
              <a:t>polynomial</a:t>
            </a:r>
            <a:r>
              <a:rPr lang="en-US" sz="2800"/>
              <a:t> formulas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Ex: Instead of 2x &gt; 2y, (2x – 2y)</a:t>
            </a:r>
            <a:r>
              <a:rPr lang="en-US" sz="2400">
                <a:sym typeface="Symbol" charset="2"/>
              </a:rPr>
              <a:t></a:t>
            </a:r>
            <a:r>
              <a:rPr lang="en-US" sz="2400"/>
              <a:t> &gt; 0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Proof of theory lemmas are always of the form: 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  <a:p>
            <a:pPr lvl="1" eaLnBrk="1" hangingPunct="1">
              <a:lnSpc>
                <a:spcPct val="90000"/>
              </a:lnSpc>
            </a:pPr>
            <a:endParaRPr lang="en-US" sz="2400"/>
          </a:p>
          <a:p>
            <a:pPr lvl="1" eaLnBrk="1" hangingPunct="1">
              <a:lnSpc>
                <a:spcPct val="90000"/>
              </a:lnSpc>
            </a:pPr>
            <a:endParaRPr lang="en-US" sz="2400"/>
          </a:p>
          <a:p>
            <a:pPr eaLnBrk="1" hangingPunct="1">
              <a:lnSpc>
                <a:spcPct val="90000"/>
              </a:lnSpc>
            </a:pPr>
            <a:endParaRPr lang="en-US" sz="2800"/>
          </a:p>
          <a:p>
            <a:pPr eaLnBrk="1" hangingPunct="1">
              <a:lnSpc>
                <a:spcPct val="90000"/>
              </a:lnSpc>
            </a:pPr>
            <a:r>
              <a:rPr lang="en-US" sz="2800"/>
              <a:t>Intuition:  For each CVC3 rule, determine corresponding coefficient to multiply each premise by to obtain contradictory polynomial </a:t>
            </a:r>
            <a:r>
              <a:rPr lang="en-US" sz="2800" i="1"/>
              <a:t>c</a:t>
            </a:r>
            <a:r>
              <a:rPr lang="en-US" sz="2800" i="1" baseline="-25000"/>
              <a:t>p</a:t>
            </a:r>
            <a:endParaRPr lang="en-US" sz="2800" i="1"/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048000"/>
            <a:ext cx="14478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57" name="Group 8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3563" name="Rectangle 9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3564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5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6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3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3568" name="Rectangle 14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3558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Compaction from CVC3 to LFSC</a:t>
            </a:r>
          </a:p>
        </p:txBody>
      </p:sp>
      <p:grpSp>
        <p:nvGrpSpPr>
          <p:cNvPr id="23559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3560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1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3562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B2213-E192-2346-AFF8-B822F35A6049}" type="slidenum">
              <a:rPr lang="en-US"/>
              <a:pPr/>
              <a:t>23</a:t>
            </a:fld>
            <a:endParaRPr lang="en-US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pPr eaLnBrk="1" hangingPunct="1"/>
            <a:r>
              <a:rPr lang="en-US" sz="2800"/>
              <a:t>CVC3 rules mapped to polynomial operations</a:t>
            </a:r>
          </a:p>
          <a:p>
            <a:pPr eaLnBrk="1" hangingPunct="1"/>
            <a:r>
              <a:rPr lang="en-US" sz="2800"/>
              <a:t>Applies to all proof rules for theory lemmas</a:t>
            </a:r>
          </a:p>
          <a:p>
            <a:pPr lvl="1" eaLnBrk="1" hangingPunct="1"/>
            <a:r>
              <a:rPr lang="en-US" sz="2400"/>
              <a:t>However, not applicable to boolean portions</a:t>
            </a:r>
          </a:p>
          <a:p>
            <a:pPr eaLnBrk="1" hangingPunct="1"/>
            <a:r>
              <a:rPr lang="en-US" sz="2800"/>
              <a:t>Compaction occurs because:</a:t>
            </a:r>
          </a:p>
          <a:p>
            <a:pPr lvl="1" eaLnBrk="1" hangingPunct="1"/>
            <a:r>
              <a:rPr lang="en-US" sz="2400"/>
              <a:t>Condense redundant operations</a:t>
            </a:r>
          </a:p>
          <a:p>
            <a:pPr lvl="1" eaLnBrk="1" hangingPunct="1"/>
            <a:r>
              <a:rPr lang="en-US" sz="2400"/>
              <a:t>Eliminate trivial subproofs, such as those involving only rewrite axioms</a:t>
            </a:r>
          </a:p>
        </p:txBody>
      </p:sp>
      <p:grpSp>
        <p:nvGrpSpPr>
          <p:cNvPr id="24580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4586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458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8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9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6634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4591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4581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Compaction from CVC3 to LFSC</a:t>
            </a:r>
          </a:p>
        </p:txBody>
      </p:sp>
      <p:grpSp>
        <p:nvGrpSpPr>
          <p:cNvPr id="2458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458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458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C4DF-5D24-3A46-AD96-500BED067668}" type="slidenum">
              <a:rPr lang="en-US"/>
              <a:pPr/>
              <a:t>24</a:t>
            </a:fld>
            <a:endParaRPr lang="en-US"/>
          </a:p>
        </p:txBody>
      </p:sp>
      <p:sp>
        <p:nvSpPr>
          <p:cNvPr id="2560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eaLnBrk="1" hangingPunct="1"/>
            <a:r>
              <a:rPr lang="en-US"/>
              <a:t>Theory lemma example:</a:t>
            </a: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3200400" y="2514600"/>
            <a:ext cx="2590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2x &gt; 2y</a:t>
            </a:r>
          </a:p>
          <a:p>
            <a:r>
              <a:rPr lang="en-US" sz="3600"/>
              <a:t>y   &gt; x + 5</a:t>
            </a:r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2362200" y="2514600"/>
            <a:ext cx="7429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½*</a:t>
            </a:r>
          </a:p>
          <a:p>
            <a:r>
              <a:rPr lang="en-US" sz="3600">
                <a:solidFill>
                  <a:srgbClr val="FF0000"/>
                </a:solidFill>
              </a:rPr>
              <a:t>1 *</a:t>
            </a:r>
          </a:p>
        </p:txBody>
      </p:sp>
      <p:sp>
        <p:nvSpPr>
          <p:cNvPr id="25606" name="TextBox 5"/>
          <p:cNvSpPr txBox="1">
            <a:spLocks noChangeArrowheads="1"/>
          </p:cNvSpPr>
          <p:nvPr/>
        </p:nvSpPr>
        <p:spPr bwMode="auto">
          <a:xfrm>
            <a:off x="2667000" y="39624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x + y &gt; y + x + 5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209800" y="3886200"/>
            <a:ext cx="37338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8" name="TextBox 8"/>
          <p:cNvSpPr txBox="1">
            <a:spLocks noChangeArrowheads="1"/>
          </p:cNvSpPr>
          <p:nvPr/>
        </p:nvSpPr>
        <p:spPr bwMode="auto">
          <a:xfrm>
            <a:off x="3429000" y="49530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/>
              <a:t>0 &gt; 5</a:t>
            </a:r>
          </a:p>
        </p:txBody>
      </p:sp>
      <p:sp>
        <p:nvSpPr>
          <p:cNvPr id="25609" name="TextBox 9"/>
          <p:cNvSpPr txBox="1">
            <a:spLocks noChangeArrowheads="1"/>
          </p:cNvSpPr>
          <p:nvPr/>
        </p:nvSpPr>
        <p:spPr bwMode="auto">
          <a:xfrm rot="5400000">
            <a:off x="3736182" y="4610894"/>
            <a:ext cx="531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sym typeface="Symbol" charset="2"/>
              </a:rPr>
              <a:t></a:t>
            </a:r>
            <a:endParaRPr lang="en-US" sz="2400"/>
          </a:p>
        </p:txBody>
      </p:sp>
      <p:grpSp>
        <p:nvGrpSpPr>
          <p:cNvPr id="25610" name="Group 9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5616" name="Rectangle 10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5617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8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9" name="AutoShape 13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4526" name="Text Box 14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5621" name="Rectangle 15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5611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Proof Compaction Example</a:t>
            </a:r>
          </a:p>
        </p:txBody>
      </p:sp>
      <p:grpSp>
        <p:nvGrpSpPr>
          <p:cNvPr id="2561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561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561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9C63-8F27-FB45-B9C9-25C8FC46C856}" type="slidenum">
              <a:rPr lang="en-US"/>
              <a:pPr/>
              <a:t>25</a:t>
            </a:fld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886200" y="3276600"/>
            <a:ext cx="1447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662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371600"/>
            <a:ext cx="7962900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5562600" y="3124200"/>
            <a:ext cx="320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/>
              <a:t>Map to operations on polynomials</a:t>
            </a:r>
          </a:p>
        </p:txBody>
      </p:sp>
      <p:grpSp>
        <p:nvGrpSpPr>
          <p:cNvPr id="26630" name="Group 8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6637" name="Rectangle 9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6638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39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40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6642" name="Rectangle 14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6631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Compaction</a:t>
            </a:r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 </a:t>
            </a:r>
            <a:r>
              <a:rPr lang="en-US" sz="1400" b="1">
                <a:solidFill>
                  <a:schemeClr val="bg1"/>
                </a:solidFill>
                <a:latin typeface="Dotum" pitchFamily="34" charset="-127"/>
              </a:rPr>
              <a:t>step 1</a:t>
            </a:r>
          </a:p>
        </p:txBody>
      </p:sp>
      <p:pic>
        <p:nvPicPr>
          <p:cNvPr id="2663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191000"/>
            <a:ext cx="7523163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33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6634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35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6636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CDF7-C899-7D4A-94B3-EF6FDCE2CF4A}" type="slidenum">
              <a:rPr lang="en-US"/>
              <a:pPr/>
              <a:t>26</a:t>
            </a:fld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810000" y="3657600"/>
            <a:ext cx="1447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652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4495800"/>
            <a:ext cx="4725988" cy="1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5486400" y="3733800"/>
            <a:ext cx="3276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/>
              <a:t>Remove redundant operations</a:t>
            </a:r>
          </a:p>
        </p:txBody>
      </p:sp>
      <p:grpSp>
        <p:nvGrpSpPr>
          <p:cNvPr id="27654" name="Group 9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7661" name="Rectangle 10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7662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AutoShape 13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5614" name="Text Box 14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7666" name="Rectangle 15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7655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Compaction</a:t>
            </a:r>
            <a:r>
              <a:rPr lang="en-US" sz="2700" b="1">
                <a:solidFill>
                  <a:schemeClr val="bg1"/>
                </a:solidFill>
                <a:latin typeface="Dotum" pitchFamily="34" charset="-127"/>
              </a:rPr>
              <a:t> </a:t>
            </a:r>
            <a:r>
              <a:rPr lang="en-US" sz="1400" b="1">
                <a:solidFill>
                  <a:schemeClr val="bg1"/>
                </a:solidFill>
                <a:latin typeface="Dotum" pitchFamily="34" charset="-127"/>
              </a:rPr>
              <a:t>step 2</a:t>
            </a:r>
          </a:p>
        </p:txBody>
      </p:sp>
      <p:pic>
        <p:nvPicPr>
          <p:cNvPr id="27656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1371600"/>
            <a:ext cx="7523163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657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7658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9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7660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F086-CE35-4846-A2E7-56590FBB093C}" type="slidenum">
              <a:rPr lang="en-US"/>
              <a:pPr/>
              <a:t>27</a:t>
            </a:fld>
            <a:endParaRPr lang="en-US"/>
          </a:p>
        </p:txBody>
      </p:sp>
      <p:pic>
        <p:nvPicPr>
          <p:cNvPr id="28675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33432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981200"/>
          </a:xfrm>
        </p:spPr>
        <p:txBody>
          <a:bodyPr/>
          <a:lstStyle/>
          <a:p>
            <a:pPr eaLnBrk="1" hangingPunct="1"/>
            <a:r>
              <a:rPr lang="en-US"/>
              <a:t>Attempt to compact all theory inferences</a:t>
            </a:r>
          </a:p>
          <a:p>
            <a:pPr eaLnBrk="1" hangingPunct="1"/>
            <a:r>
              <a:rPr lang="en-US"/>
              <a:t>When conversion gets stuck,</a:t>
            </a:r>
          </a:p>
          <a:p>
            <a:pPr eaLnBrk="1" hangingPunct="1">
              <a:buFont typeface="Arial" charset="0"/>
              <a:buNone/>
            </a:pPr>
            <a:r>
              <a:rPr lang="en-US"/>
              <a:t>		Switch to literal translation</a:t>
            </a:r>
          </a:p>
        </p:txBody>
      </p:sp>
      <p:grpSp>
        <p:nvGrpSpPr>
          <p:cNvPr id="28677" name="Group 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8686" name="Rectangle 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868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8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9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8691" name="Rectangle 1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8678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Aggressive Liberal </a:t>
            </a:r>
            <a:r>
              <a:rPr lang="en-US" sz="2400" b="1">
                <a:solidFill>
                  <a:schemeClr val="bg1"/>
                </a:solidFill>
                <a:latin typeface="Dotum" pitchFamily="34" charset="-127"/>
              </a:rPr>
              <a:t>translation</a:t>
            </a:r>
          </a:p>
        </p:txBody>
      </p:sp>
      <p:sp>
        <p:nvSpPr>
          <p:cNvPr id="28679" name="AutoShape 19"/>
          <p:cNvSpPr>
            <a:spLocks/>
          </p:cNvSpPr>
          <p:nvPr/>
        </p:nvSpPr>
        <p:spPr bwMode="auto">
          <a:xfrm>
            <a:off x="5410200" y="3352800"/>
            <a:ext cx="152400" cy="990600"/>
          </a:xfrm>
          <a:prstGeom prst="rightBracket">
            <a:avLst>
              <a:gd name="adj" fmla="val 541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    Compact </a:t>
            </a:r>
          </a:p>
          <a:p>
            <a:r>
              <a:rPr lang="en-US"/>
              <a:t>    Translation</a:t>
            </a:r>
          </a:p>
        </p:txBody>
      </p:sp>
      <p:sp>
        <p:nvSpPr>
          <p:cNvPr id="28680" name="Text Box 22"/>
          <p:cNvSpPr txBox="1">
            <a:spLocks noChangeArrowheads="1"/>
          </p:cNvSpPr>
          <p:nvPr/>
        </p:nvSpPr>
        <p:spPr bwMode="auto">
          <a:xfrm>
            <a:off x="5334000" y="5562600"/>
            <a:ext cx="131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Literal </a:t>
            </a:r>
          </a:p>
          <a:p>
            <a:r>
              <a:rPr lang="en-US"/>
              <a:t>Translation</a:t>
            </a:r>
          </a:p>
        </p:txBody>
      </p:sp>
      <p:cxnSp>
        <p:nvCxnSpPr>
          <p:cNvPr id="28681" name="AutoShape 25"/>
          <p:cNvCxnSpPr>
            <a:cxnSpLocks noChangeShapeType="1"/>
          </p:cNvCxnSpPr>
          <p:nvPr/>
        </p:nvCxnSpPr>
        <p:spPr bwMode="auto">
          <a:xfrm rot="16200000" flipH="1">
            <a:off x="4800600" y="5715000"/>
            <a:ext cx="609600" cy="304800"/>
          </a:xfrm>
          <a:prstGeom prst="curvedConnector3">
            <a:avLst>
              <a:gd name="adj1" fmla="val 10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868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868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868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0B24-123C-1A45-BE01-970B025AA3F3}" type="slidenum">
              <a:rPr lang="en-US"/>
              <a:pPr/>
              <a:t>28</a:t>
            </a:fld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Tested 201 unsatisfiable QF_LRA/QF_RDL benchmarks</a:t>
            </a:r>
          </a:p>
          <a:p>
            <a:pPr marL="741363" lvl="1" indent="-284163" defTabSz="45720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Each solved ≤ 900s by CVC3</a:t>
            </a:r>
          </a:p>
          <a:p>
            <a:pPr marL="741363" lvl="1" indent="-284163" defTabSz="45720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Proof generation ≤ 900s</a:t>
            </a:r>
          </a:p>
          <a:p>
            <a:pPr marL="741363" lvl="1" indent="-284163" defTabSz="45720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>
              <a:solidFill>
                <a:srgbClr val="000000"/>
              </a:solidFill>
              <a:latin typeface="Calibri" charset="0"/>
            </a:endParaRPr>
          </a:p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Configurations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CVC3 native proof (</a:t>
            </a:r>
            <a:r>
              <a:rPr lang="en-US" sz="2400" b="1">
                <a:solidFill>
                  <a:srgbClr val="000000"/>
                </a:solidFill>
                <a:latin typeface="Calibri" charset="0"/>
              </a:rPr>
              <a:t>CVC3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)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Literal (</a:t>
            </a:r>
            <a:r>
              <a:rPr lang="en-US" sz="2400" b="1">
                <a:solidFill>
                  <a:srgbClr val="000000"/>
                </a:solidFill>
                <a:latin typeface="Calibri" charset="0"/>
              </a:rPr>
              <a:t>Lit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)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Liberal (</a:t>
            </a:r>
            <a:r>
              <a:rPr lang="en-US" sz="2400" b="1">
                <a:solidFill>
                  <a:srgbClr val="000000"/>
                </a:solidFill>
                <a:latin typeface="Calibri" charset="0"/>
              </a:rPr>
              <a:t>Lib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)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Aggressive Liberal (</a:t>
            </a:r>
            <a:r>
              <a:rPr lang="en-US" sz="2400" b="1">
                <a:solidFill>
                  <a:srgbClr val="000000"/>
                </a:solidFill>
                <a:latin typeface="Calibri" charset="0"/>
              </a:rPr>
              <a:t>Lib-A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)</a:t>
            </a:r>
          </a:p>
        </p:txBody>
      </p:sp>
      <p:grpSp>
        <p:nvGrpSpPr>
          <p:cNvPr id="29700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29706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970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8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9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29711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29701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Experimental results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2970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2970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2970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064DB-6314-EA47-A1C8-28B6670A23CF}" type="slidenum">
              <a:rPr lang="en-US"/>
              <a:pPr/>
              <a:t>29</a:t>
            </a:fld>
            <a:endParaRPr lang="en-US"/>
          </a:p>
        </p:txBody>
      </p:sp>
      <p:grpSp>
        <p:nvGrpSpPr>
          <p:cNvPr id="30723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0730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0731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2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3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9706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0735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0724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size CVC3 </a:t>
            </a:r>
            <a:r>
              <a:rPr lang="en-US" sz="2400" b="1">
                <a:solidFill>
                  <a:schemeClr val="bg1"/>
                </a:solidFill>
                <a:latin typeface="Dotum" pitchFamily="34" charset="-127"/>
              </a:rPr>
              <a:t>vs</a:t>
            </a:r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 Lit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pic>
        <p:nvPicPr>
          <p:cNvPr id="30725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524000"/>
            <a:ext cx="6324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26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0727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8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0729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F633-79C2-F740-AD42-B3F361E0BE67}" type="slidenum">
              <a:rPr lang="en-US"/>
              <a:pPr/>
              <a:t>3</a:t>
            </a:fld>
            <a:endParaRPr lang="en-US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SMT solvers are difficult to verify</a:t>
            </a:r>
          </a:p>
          <a:p>
            <a:pPr lvl="1"/>
            <a:r>
              <a:rPr lang="en-US"/>
              <a:t>Code may be complex (10k+ loc)</a:t>
            </a:r>
          </a:p>
          <a:p>
            <a:pPr lvl="1"/>
            <a:r>
              <a:rPr lang="en-US"/>
              <a:t>Code is subject to change</a:t>
            </a:r>
          </a:p>
          <a:p>
            <a:pPr lvl="1">
              <a:buFont typeface="Arial" charset="0"/>
              <a:buNone/>
            </a:pPr>
            <a:endParaRPr lang="en-US"/>
          </a:p>
          <a:p>
            <a:r>
              <a:rPr lang="en-US"/>
              <a:t>Alternatively, solvers can justify answers with proofs</a:t>
            </a:r>
          </a:p>
          <a:p>
            <a:r>
              <a:rPr lang="en-US"/>
              <a:t>There is need for third party certification</a:t>
            </a:r>
          </a:p>
          <a:p>
            <a:pPr lvl="1"/>
            <a:r>
              <a:rPr lang="en-US"/>
              <a:t>Must ensure that proof is valid</a:t>
            </a:r>
          </a:p>
        </p:txBody>
      </p:sp>
      <p:grpSp>
        <p:nvGrpSpPr>
          <p:cNvPr id="4100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4106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107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8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9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4111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4101" name="Rectangle 2"/>
          <p:cNvSpPr>
            <a:spLocks/>
          </p:cNvSpPr>
          <p:nvPr/>
        </p:nvSpPr>
        <p:spPr bwMode="auto">
          <a:xfrm>
            <a:off x="4038600" y="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Motivation for this work</a:t>
            </a:r>
          </a:p>
        </p:txBody>
      </p:sp>
      <p:grpSp>
        <p:nvGrpSpPr>
          <p:cNvPr id="410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410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410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BB7-5DD9-B944-B1D2-B95DBE750068}" type="slidenum">
              <a:rPr lang="en-US"/>
              <a:pPr/>
              <a:t>30</a:t>
            </a:fld>
            <a:endParaRPr lang="en-US"/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1066800" y="1371600"/>
            <a:ext cx="32766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Lit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4000">
                <a:solidFill>
                  <a:srgbClr val="000000"/>
                </a:solidFill>
              </a:rPr>
              <a:t>Lib</a:t>
            </a:r>
          </a:p>
        </p:txBody>
      </p:sp>
      <p:grpSp>
        <p:nvGrpSpPr>
          <p:cNvPr id="31748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1757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1758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9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60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1762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1749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size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sp>
        <p:nvSpPr>
          <p:cNvPr id="31750" name="Text Box 2"/>
          <p:cNvSpPr txBox="1">
            <a:spLocks noChangeArrowheads="1"/>
          </p:cNvSpPr>
          <p:nvPr/>
        </p:nvSpPr>
        <p:spPr bwMode="auto">
          <a:xfrm>
            <a:off x="4876800" y="1371600"/>
            <a:ext cx="38862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Lit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Lib-A</a:t>
            </a:r>
          </a:p>
        </p:txBody>
      </p:sp>
      <p:pic>
        <p:nvPicPr>
          <p:cNvPr id="31751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438400"/>
            <a:ext cx="42576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514600"/>
            <a:ext cx="42005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753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1754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5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1756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643-6164-5941-A5E0-DE40EEF61DF9}" type="slidenum">
              <a:rPr lang="en-US"/>
              <a:pPr/>
              <a:t>31</a:t>
            </a:fld>
            <a:endParaRPr lang="en-US"/>
          </a:p>
        </p:txBody>
      </p:sp>
      <p:grpSp>
        <p:nvGrpSpPr>
          <p:cNvPr id="32771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2781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2782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3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4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2786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2772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checking time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sp>
        <p:nvSpPr>
          <p:cNvPr id="32773" name="Text Box 2"/>
          <p:cNvSpPr txBox="1">
            <a:spLocks noChangeArrowheads="1"/>
          </p:cNvSpPr>
          <p:nvPr/>
        </p:nvSpPr>
        <p:spPr bwMode="auto">
          <a:xfrm>
            <a:off x="914400" y="1371600"/>
            <a:ext cx="32766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Lit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Lib</a:t>
            </a:r>
          </a:p>
        </p:txBody>
      </p:sp>
      <p:sp>
        <p:nvSpPr>
          <p:cNvPr id="32774" name="Text Box 2"/>
          <p:cNvSpPr txBox="1">
            <a:spLocks noChangeArrowheads="1"/>
          </p:cNvSpPr>
          <p:nvPr/>
        </p:nvSpPr>
        <p:spPr bwMode="auto">
          <a:xfrm>
            <a:off x="4876800" y="1371600"/>
            <a:ext cx="38862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Lit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Lib-A</a:t>
            </a:r>
          </a:p>
        </p:txBody>
      </p:sp>
      <p:pic>
        <p:nvPicPr>
          <p:cNvPr id="32775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62200"/>
            <a:ext cx="42100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6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362200"/>
            <a:ext cx="42291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7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2778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79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2780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1C6C-6F90-0346-B985-342FAD235E42}" type="slidenum">
              <a:rPr lang="en-US"/>
              <a:pPr/>
              <a:t>32</a:t>
            </a:fld>
            <a:endParaRPr lang="en-US"/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1066800" y="1371600"/>
            <a:ext cx="32766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Solving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Lit</a:t>
            </a:r>
          </a:p>
        </p:txBody>
      </p:sp>
      <p:sp>
        <p:nvSpPr>
          <p:cNvPr id="33796" name="Text Box 2"/>
          <p:cNvSpPr txBox="1">
            <a:spLocks noChangeArrowheads="1"/>
          </p:cNvSpPr>
          <p:nvPr/>
        </p:nvSpPr>
        <p:spPr bwMode="auto">
          <a:xfrm>
            <a:off x="4876800" y="1371600"/>
            <a:ext cx="38862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defTabSz="457200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Solving </a:t>
            </a:r>
            <a:r>
              <a:rPr lang="en-US" sz="2400">
                <a:solidFill>
                  <a:srgbClr val="000000"/>
                </a:solidFill>
                <a:latin typeface="Calibri" charset="0"/>
              </a:rPr>
              <a:t>vs</a:t>
            </a:r>
            <a:r>
              <a:rPr lang="en-US" sz="4000">
                <a:solidFill>
                  <a:srgbClr val="000000"/>
                </a:solidFill>
                <a:latin typeface="Calibri" charset="0"/>
              </a:rPr>
              <a:t> Lib</a:t>
            </a:r>
          </a:p>
        </p:txBody>
      </p:sp>
      <p:grpSp>
        <p:nvGrpSpPr>
          <p:cNvPr id="33797" name="Group 9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3805" name="Rectangle 10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3806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7" name="AutoShape 12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8" name="AutoShape 13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2782" name="Text Box 14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3810" name="Rectangle 15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3798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checking </a:t>
            </a:r>
            <a:r>
              <a:rPr lang="en-US" sz="2400" b="1">
                <a:solidFill>
                  <a:schemeClr val="bg1"/>
                </a:solidFill>
                <a:latin typeface="Dotum" pitchFamily="34" charset="-127"/>
              </a:rPr>
              <a:t>vs</a:t>
            </a:r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 Solving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pic>
        <p:nvPicPr>
          <p:cNvPr id="33799" name="Picture 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362200"/>
            <a:ext cx="42195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438400"/>
            <a:ext cx="421957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801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3802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3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3804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FABE-4629-0C4E-9904-A284A54EB6CE}" type="slidenum">
              <a:rPr lang="en-US"/>
              <a:pPr/>
              <a:t>33</a:t>
            </a:fld>
            <a:endParaRPr lang="en-US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Theory content 8.3% on average</a:t>
            </a:r>
          </a:p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For theory heavy benchmarks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Lib compresses proof sizes 32%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Lib-A compresses proofs sizes 35% (1% overhead on non-theory benchmarks)</a:t>
            </a:r>
          </a:p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Lib is the most effective method overall with an average compression of 17%</a:t>
            </a:r>
          </a:p>
        </p:txBody>
      </p:sp>
      <p:grpSp>
        <p:nvGrpSpPr>
          <p:cNvPr id="34820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4826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482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28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29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4831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4821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Analysis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3482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482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2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482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641FA-43AC-FB49-A6D6-51FDDB5AAD2F}" type="slidenum">
              <a:rPr lang="en-US"/>
              <a:pPr/>
              <a:t>34</a:t>
            </a:fld>
            <a:endParaRPr lang="en-US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When isolated to theory component 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Lib compresses proof sizes factor of 5.34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Lib improves proof checking factor of 2.33</a:t>
            </a:r>
          </a:p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Overall, Lib proof checking is factor of 9.4 faster than solving time</a:t>
            </a:r>
          </a:p>
        </p:txBody>
      </p:sp>
      <p:grpSp>
        <p:nvGrpSpPr>
          <p:cNvPr id="35844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5850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5851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2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3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5855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5845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Analysis </a:t>
            </a:r>
            <a:r>
              <a:rPr lang="en-US" sz="2000" b="1">
                <a:solidFill>
                  <a:schemeClr val="bg1"/>
                </a:solidFill>
                <a:latin typeface="Dotum" pitchFamily="34" charset="-127"/>
              </a:rPr>
              <a:t>continued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35846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5847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8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5849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5ED1-24B1-C34D-96FF-F53BB8EE6E7D}" type="slidenum">
              <a:rPr lang="en-US"/>
              <a:pPr/>
              <a:t>35</a:t>
            </a:fld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LFSC is a pragmatic approach to proof checking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0000FF"/>
                </a:solidFill>
                <a:latin typeface="Calibri" charset="0"/>
              </a:rPr>
              <a:t>Efficient</a:t>
            </a:r>
          </a:p>
          <a:p>
            <a:pPr marL="1143000" lvl="2" indent="-228600" defTabSz="457200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Checking times fast w.r.t. solving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0000FF"/>
                </a:solidFill>
                <a:latin typeface="Calibri" charset="0"/>
              </a:rPr>
              <a:t>Trustworthy</a:t>
            </a:r>
          </a:p>
          <a:p>
            <a:pPr marL="1143000" lvl="2" indent="-228600" defTabSz="4572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Small/not complex side condition code </a:t>
            </a:r>
          </a:p>
          <a:p>
            <a:pPr marL="1143000" lvl="2" indent="-228600" defTabSz="4572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Clear definition of trusted components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0000FF"/>
                </a:solidFill>
                <a:latin typeface="Calibri" charset="0"/>
              </a:rPr>
              <a:t>Flexible</a:t>
            </a:r>
          </a:p>
          <a:p>
            <a:pPr marL="1143000" lvl="2" indent="-228600" defTabSz="457200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Signature is separate from checker</a:t>
            </a:r>
          </a:p>
          <a:p>
            <a:pPr marL="1143000" lvl="2" indent="-228600" defTabSz="457200">
              <a:spcBef>
                <a:spcPts val="6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>
                <a:solidFill>
                  <a:srgbClr val="000000"/>
                </a:solidFill>
                <a:latin typeface="Calibri" charset="0"/>
              </a:rPr>
              <a:t>Effective for different proof systems</a:t>
            </a:r>
          </a:p>
        </p:txBody>
      </p:sp>
      <p:grpSp>
        <p:nvGrpSpPr>
          <p:cNvPr id="36868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6874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687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76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77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5850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6879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6869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Conclusions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36870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6871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72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6873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85DF-96E7-DC45-B0A3-8B4F27B968B8}" type="slidenum">
              <a:rPr lang="en-US"/>
              <a:pPr/>
              <a:t>36</a:t>
            </a:fld>
            <a:endParaRPr lang="en-US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Integration with CVC4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New decision procedures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New logics (arrays etc.)</a:t>
            </a:r>
          </a:p>
          <a:p>
            <a:pPr marL="341313" indent="-341313" defTabSz="457200" eaLnBrk="0" hangingPunct="0">
              <a:spcBef>
                <a:spcPts val="80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Public release of LFSC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Tool for signature creation</a:t>
            </a:r>
          </a:p>
          <a:p>
            <a:pPr marL="741363" lvl="1" indent="-284163" defTabSz="457200">
              <a:spcBef>
                <a:spcPts val="700"/>
              </a:spcBef>
              <a:buClr>
                <a:srgbClr val="000000"/>
              </a:buClr>
              <a:buSzPct val="100000"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latin typeface="Calibri" charset="0"/>
              </a:rPr>
              <a:t>LFSC proof generation library</a:t>
            </a:r>
          </a:p>
          <a:p>
            <a:pPr marL="341313" indent="-341313" defTabSz="457200" eaLnBrk="0" hangingPunct="0">
              <a:spcBef>
                <a:spcPts val="80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>
                <a:solidFill>
                  <a:srgbClr val="000000"/>
                </a:solidFill>
                <a:latin typeface="Calibri" charset="0"/>
              </a:rPr>
              <a:t>Interpolant generating proofs</a:t>
            </a:r>
          </a:p>
        </p:txBody>
      </p:sp>
      <p:grpSp>
        <p:nvGrpSpPr>
          <p:cNvPr id="37892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7898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7899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00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0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7903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7893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Future work</a:t>
            </a:r>
            <a:endParaRPr lang="en-US" sz="1400" b="1">
              <a:solidFill>
                <a:schemeClr val="bg1"/>
              </a:solidFill>
              <a:latin typeface="Dotum" pitchFamily="34" charset="-127"/>
            </a:endParaRPr>
          </a:p>
        </p:txBody>
      </p:sp>
      <p:grpSp>
        <p:nvGrpSpPr>
          <p:cNvPr id="37894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7895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96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7897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07525-1CE8-0E42-8507-49CBB74E9272}" type="slidenum">
              <a:rPr lang="en-US"/>
              <a:pPr/>
              <a:t>37</a:t>
            </a:fld>
            <a:endParaRPr lang="en-US"/>
          </a:p>
        </p:txBody>
      </p:sp>
      <p:grpSp>
        <p:nvGrpSpPr>
          <p:cNvPr id="38915" name="Group 1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38921" name="Rectangle 1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8922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3" name="AutoShape 2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4" name="AutoShape 2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7910" name="Text Box 2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38926" name="Rectangle 2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457200" y="2590800"/>
            <a:ext cx="8229600" cy="353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algn="ctr" defTabSz="457200">
              <a:spcBef>
                <a:spcPts val="8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4000">
                <a:solidFill>
                  <a:srgbClr val="000000"/>
                </a:solidFill>
                <a:latin typeface="Calibri" charset="0"/>
              </a:rPr>
              <a:t>Questions?</a:t>
            </a:r>
          </a:p>
        </p:txBody>
      </p:sp>
      <p:grpSp>
        <p:nvGrpSpPr>
          <p:cNvPr id="38917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38918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9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38920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6483C-05D7-7D42-852B-A47F0797858A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457200" y="1874838"/>
            <a:ext cx="8229600" cy="2925762"/>
          </a:xfrm>
        </p:spPr>
        <p:txBody>
          <a:bodyPr/>
          <a:lstStyle/>
          <a:p>
            <a:pPr marL="609600" indent="-609600" eaLnBrk="1" hangingPunct="1"/>
            <a:r>
              <a:rPr lang="en-US"/>
              <a:t>For “satisfiable”:</a:t>
            </a:r>
          </a:p>
          <a:p>
            <a:pPr marL="990600" lvl="1" indent="-533400" eaLnBrk="1" hangingPunct="1"/>
            <a:r>
              <a:rPr lang="en-US"/>
              <a:t>Provide a satisfying assignment</a:t>
            </a:r>
          </a:p>
          <a:p>
            <a:pPr marL="990600" lvl="1" indent="-533400" eaLnBrk="1" hangingPunct="1">
              <a:buFont typeface="Arial" charset="0"/>
              <a:buNone/>
            </a:pPr>
            <a:endParaRPr lang="en-US"/>
          </a:p>
          <a:p>
            <a:pPr marL="609600" indent="-609600" eaLnBrk="1" hangingPunct="1"/>
            <a:r>
              <a:rPr lang="en-US"/>
              <a:t>For “unsatisfiable”:</a:t>
            </a:r>
          </a:p>
          <a:p>
            <a:pPr marL="990600" lvl="1" indent="-533400" eaLnBrk="1" hangingPunct="1"/>
            <a:r>
              <a:rPr lang="en-US"/>
              <a:t>Provide a proof of unsatisfiability</a:t>
            </a:r>
          </a:p>
        </p:txBody>
      </p:sp>
      <p:grpSp>
        <p:nvGrpSpPr>
          <p:cNvPr id="5124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5130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5131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2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3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5135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5125" name="Rectangle 2"/>
          <p:cNvSpPr>
            <a:spLocks/>
          </p:cNvSpPr>
          <p:nvPr/>
        </p:nvSpPr>
        <p:spPr bwMode="auto">
          <a:xfrm>
            <a:off x="3581400" y="0"/>
            <a:ext cx="556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000" b="1">
                <a:solidFill>
                  <a:schemeClr val="bg1"/>
                </a:solidFill>
                <a:latin typeface="Dotum" pitchFamily="34" charset="-127"/>
              </a:rPr>
              <a:t>Certifying SMT</a:t>
            </a:r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Dotum" pitchFamily="34" charset="-127"/>
              </a:rPr>
              <a:t>Solver’s</a:t>
            </a:r>
            <a:r>
              <a:rPr lang="en-US" sz="3600" b="1">
                <a:solidFill>
                  <a:schemeClr val="bg1"/>
                </a:solidFill>
                <a:latin typeface="Dotum" pitchFamily="34" charset="-127"/>
              </a:rPr>
              <a:t> </a:t>
            </a:r>
            <a:r>
              <a:rPr lang="en-US" sz="3000" b="1">
                <a:solidFill>
                  <a:schemeClr val="bg1"/>
                </a:solidFill>
                <a:latin typeface="Dotum" pitchFamily="34" charset="-127"/>
              </a:rPr>
              <a:t>Answers</a:t>
            </a:r>
          </a:p>
        </p:txBody>
      </p:sp>
      <p:grpSp>
        <p:nvGrpSpPr>
          <p:cNvPr id="5126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5127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8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5129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F4E7-8E81-5943-8535-25B484E6A08B}" type="slidenum">
              <a:rPr lang="en-US"/>
              <a:pPr/>
              <a:t>5</a:t>
            </a:fld>
            <a:endParaRPr lang="en-US"/>
          </a:p>
        </p:txBody>
      </p:sp>
      <p:cxnSp>
        <p:nvCxnSpPr>
          <p:cNvPr id="6147" name="AutoShape 7"/>
          <p:cNvCxnSpPr>
            <a:cxnSpLocks noChangeShapeType="1"/>
            <a:endCxn id="6161" idx="0"/>
          </p:cNvCxnSpPr>
          <p:nvPr/>
        </p:nvCxnSpPr>
        <p:spPr bwMode="auto">
          <a:xfrm flipH="1">
            <a:off x="1828800" y="2438400"/>
            <a:ext cx="2090738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8" name="AutoShape 9"/>
          <p:cNvCxnSpPr>
            <a:cxnSpLocks noChangeShapeType="1"/>
            <a:endCxn id="6162" idx="0"/>
          </p:cNvCxnSpPr>
          <p:nvPr/>
        </p:nvCxnSpPr>
        <p:spPr bwMode="auto">
          <a:xfrm>
            <a:off x="3962400" y="2438400"/>
            <a:ext cx="17526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9" name="AutoShape 10"/>
          <p:cNvCxnSpPr>
            <a:cxnSpLocks noChangeShapeType="1"/>
          </p:cNvCxnSpPr>
          <p:nvPr/>
        </p:nvCxnSpPr>
        <p:spPr bwMode="auto">
          <a:xfrm flipH="1">
            <a:off x="5715000" y="3581400"/>
            <a:ext cx="9525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AutoShape 11"/>
          <p:cNvCxnSpPr>
            <a:cxnSpLocks noChangeShapeType="1"/>
          </p:cNvCxnSpPr>
          <p:nvPr/>
        </p:nvCxnSpPr>
        <p:spPr bwMode="auto">
          <a:xfrm flipH="1">
            <a:off x="4191000" y="4953000"/>
            <a:ext cx="15240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1" name="AutoShape 12"/>
          <p:cNvCxnSpPr>
            <a:cxnSpLocks noChangeShapeType="1"/>
            <a:endCxn id="6153" idx="0"/>
          </p:cNvCxnSpPr>
          <p:nvPr/>
        </p:nvCxnSpPr>
        <p:spPr bwMode="auto">
          <a:xfrm>
            <a:off x="5715000" y="4953000"/>
            <a:ext cx="1963738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2" name="Text Box 13"/>
          <p:cNvSpPr txBox="1">
            <a:spLocks noChangeArrowheads="1"/>
          </p:cNvSpPr>
          <p:nvPr/>
        </p:nvSpPr>
        <p:spPr bwMode="auto">
          <a:xfrm>
            <a:off x="3378200" y="5638800"/>
            <a:ext cx="1668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Proof Valid</a:t>
            </a:r>
          </a:p>
        </p:txBody>
      </p:sp>
      <p:sp>
        <p:nvSpPr>
          <p:cNvPr id="6153" name="Text Box 14"/>
          <p:cNvSpPr txBox="1">
            <a:spLocks noChangeArrowheads="1"/>
          </p:cNvSpPr>
          <p:nvPr/>
        </p:nvSpPr>
        <p:spPr bwMode="auto">
          <a:xfrm>
            <a:off x="6731000" y="5638800"/>
            <a:ext cx="1897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Proof Invalid</a:t>
            </a: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 rot="5400000">
            <a:off x="1509713" y="3838575"/>
            <a:ext cx="825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/>
              <a:t>.....</a:t>
            </a:r>
          </a:p>
        </p:txBody>
      </p:sp>
      <p:sp>
        <p:nvSpPr>
          <p:cNvPr id="6155" name="Text Box 16"/>
          <p:cNvSpPr txBox="1">
            <a:spLocks noChangeArrowheads="1"/>
          </p:cNvSpPr>
          <p:nvPr/>
        </p:nvSpPr>
        <p:spPr bwMode="auto">
          <a:xfrm>
            <a:off x="1990725" y="2325688"/>
            <a:ext cx="595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sat</a:t>
            </a:r>
          </a:p>
        </p:txBody>
      </p:sp>
      <p:sp>
        <p:nvSpPr>
          <p:cNvPr id="6156" name="Text Box 17"/>
          <p:cNvSpPr txBox="1">
            <a:spLocks noChangeArrowheads="1"/>
          </p:cNvSpPr>
          <p:nvPr/>
        </p:nvSpPr>
        <p:spPr bwMode="auto">
          <a:xfrm>
            <a:off x="5105400" y="2362200"/>
            <a:ext cx="938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unsat</a:t>
            </a:r>
          </a:p>
        </p:txBody>
      </p:sp>
      <p:grpSp>
        <p:nvGrpSpPr>
          <p:cNvPr id="6157" name="Group 18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6167" name="Rectangle 19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6168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9" name="AutoShape 21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0" name="AutoShape 22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23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6172" name="Rectangle 24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6158" name="Rectangle 2"/>
          <p:cNvSpPr>
            <a:spLocks/>
          </p:cNvSpPr>
          <p:nvPr/>
        </p:nvSpPr>
        <p:spPr bwMode="auto">
          <a:xfrm>
            <a:off x="4343400" y="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Architecture</a:t>
            </a:r>
          </a:p>
        </p:txBody>
      </p:sp>
      <p:sp>
        <p:nvSpPr>
          <p:cNvPr id="6159" name="AutoShape 30"/>
          <p:cNvSpPr>
            <a:spLocks noChangeArrowheads="1"/>
          </p:cNvSpPr>
          <p:nvPr/>
        </p:nvSpPr>
        <p:spPr bwMode="auto">
          <a:xfrm>
            <a:off x="2971800" y="1600200"/>
            <a:ext cx="1905000" cy="838200"/>
          </a:xfrm>
          <a:prstGeom prst="roundRect">
            <a:avLst>
              <a:gd name="adj" fmla="val 16667"/>
            </a:avLst>
          </a:prstGeom>
          <a:solidFill>
            <a:srgbClr val="666699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Solver</a:t>
            </a:r>
          </a:p>
        </p:txBody>
      </p:sp>
      <p:sp>
        <p:nvSpPr>
          <p:cNvPr id="6160" name="AutoShape 31"/>
          <p:cNvSpPr>
            <a:spLocks noChangeArrowheads="1"/>
          </p:cNvSpPr>
          <p:nvPr/>
        </p:nvSpPr>
        <p:spPr bwMode="auto">
          <a:xfrm>
            <a:off x="4495800" y="4114800"/>
            <a:ext cx="2438400" cy="838200"/>
          </a:xfrm>
          <a:prstGeom prst="roundRect">
            <a:avLst>
              <a:gd name="adj" fmla="val 16667"/>
            </a:avLst>
          </a:prstGeom>
          <a:solidFill>
            <a:srgbClr val="666699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Proof Checker</a:t>
            </a:r>
          </a:p>
        </p:txBody>
      </p:sp>
      <p:sp>
        <p:nvSpPr>
          <p:cNvPr id="6161" name="AutoShape 32"/>
          <p:cNvSpPr>
            <a:spLocks noChangeArrowheads="1"/>
          </p:cNvSpPr>
          <p:nvPr/>
        </p:nvSpPr>
        <p:spPr bwMode="auto">
          <a:xfrm>
            <a:off x="914400" y="3124200"/>
            <a:ext cx="1828800" cy="6096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Assignment</a:t>
            </a:r>
          </a:p>
        </p:txBody>
      </p:sp>
      <p:sp>
        <p:nvSpPr>
          <p:cNvPr id="6162" name="AutoShape 33"/>
          <p:cNvSpPr>
            <a:spLocks noChangeArrowheads="1"/>
          </p:cNvSpPr>
          <p:nvPr/>
        </p:nvSpPr>
        <p:spPr bwMode="auto">
          <a:xfrm>
            <a:off x="3886200" y="3124200"/>
            <a:ext cx="3657600" cy="6096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Proof of Unsatisfiability</a:t>
            </a:r>
          </a:p>
        </p:txBody>
      </p:sp>
      <p:grpSp>
        <p:nvGrpSpPr>
          <p:cNvPr id="6163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6164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5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6166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294F-D2C1-B34A-972C-85A89AF46150}" type="slidenum">
              <a:rPr lang="en-US"/>
              <a:pPr/>
              <a:t>6</a:t>
            </a:fld>
            <a:endParaRPr lang="en-US"/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Flexibility</a:t>
            </a:r>
          </a:p>
          <a:p>
            <a:pPr lvl="1" eaLnBrk="1" hangingPunct="1"/>
            <a:r>
              <a:rPr lang="en-US"/>
              <a:t>Different solvers have different needs</a:t>
            </a:r>
          </a:p>
          <a:p>
            <a:pPr lvl="1" eaLnBrk="1" hangingPunct="1"/>
            <a:r>
              <a:rPr lang="en-US"/>
              <a:t>Solvers can change over time</a:t>
            </a:r>
          </a:p>
          <a:p>
            <a:pPr lvl="1" eaLnBrk="1" hangingPunct="1"/>
            <a:r>
              <a:rPr lang="en-US"/>
              <a:t>Many different theories</a:t>
            </a:r>
          </a:p>
          <a:p>
            <a:pPr eaLnBrk="1" hangingPunct="1"/>
            <a:r>
              <a:rPr lang="en-US" b="1"/>
              <a:t>Speed</a:t>
            </a:r>
          </a:p>
          <a:p>
            <a:pPr lvl="1" eaLnBrk="1" hangingPunct="1"/>
            <a:r>
              <a:rPr lang="en-US"/>
              <a:t>Practical for use with solvers</a:t>
            </a:r>
          </a:p>
          <a:p>
            <a:pPr lvl="1" eaLnBrk="1" hangingPunct="1"/>
            <a:r>
              <a:rPr lang="en-US"/>
              <a:t>Measured time against solving time</a:t>
            </a:r>
          </a:p>
        </p:txBody>
      </p:sp>
      <p:grpSp>
        <p:nvGrpSpPr>
          <p:cNvPr id="7172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7178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717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0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1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7183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7173" name="Rectangle 2"/>
          <p:cNvSpPr>
            <a:spLocks/>
          </p:cNvSpPr>
          <p:nvPr/>
        </p:nvSpPr>
        <p:spPr bwMode="auto">
          <a:xfrm>
            <a:off x="3657600" y="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000" b="1">
                <a:solidFill>
                  <a:schemeClr val="bg1"/>
                </a:solidFill>
                <a:latin typeface="Dotum" pitchFamily="34" charset="-127"/>
              </a:rPr>
              <a:t>Proof Checking: Challenges</a:t>
            </a:r>
          </a:p>
        </p:txBody>
      </p:sp>
      <p:grpSp>
        <p:nvGrpSpPr>
          <p:cNvPr id="7174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7175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6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7177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04E4D-A7F6-5F4E-B02F-52EF2BFDE6D7}" type="slidenum">
              <a:rPr lang="en-US"/>
              <a:pPr/>
              <a:t>7</a:t>
            </a:fld>
            <a:endParaRPr lang="en-US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Certification of proofs in QF_LRA</a:t>
            </a:r>
          </a:p>
          <a:p>
            <a:pPr lvl="1"/>
            <a:r>
              <a:rPr lang="en-US"/>
              <a:t>Use LFSC for proof checking</a:t>
            </a:r>
          </a:p>
          <a:p>
            <a:pPr lvl="1"/>
            <a:endParaRPr lang="en-US"/>
          </a:p>
          <a:p>
            <a:r>
              <a:rPr lang="en-US"/>
              <a:t>Experiments with QF_LRA proof systems</a:t>
            </a:r>
          </a:p>
          <a:p>
            <a:pPr lvl="1"/>
            <a:r>
              <a:rPr lang="en-US"/>
              <a:t>Examine declarative vs computational</a:t>
            </a:r>
          </a:p>
          <a:p>
            <a:pPr lvl="1"/>
            <a:r>
              <a:rPr lang="en-US"/>
              <a:t>Use CVC3 for proof generation</a:t>
            </a:r>
          </a:p>
        </p:txBody>
      </p: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8202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820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4" name="AutoShape 8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5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0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8207" name="Rectangle 11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8197" name="Rectangle 2"/>
          <p:cNvSpPr>
            <a:spLocks/>
          </p:cNvSpPr>
          <p:nvPr/>
        </p:nvSpPr>
        <p:spPr bwMode="auto">
          <a:xfrm>
            <a:off x="4343400" y="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Overview</a:t>
            </a:r>
          </a:p>
        </p:txBody>
      </p:sp>
      <p:grpSp>
        <p:nvGrpSpPr>
          <p:cNvPr id="8198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8199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0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8201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9AB0-38CF-D046-8C0E-F56479F5C43F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Edinburgh Logical Framework (LF) </a:t>
            </a:r>
            <a:r>
              <a:rPr lang="en-US" sz="2400"/>
              <a:t>[Harper et al 1993]</a:t>
            </a:r>
          </a:p>
          <a:p>
            <a:pPr lvl="1" eaLnBrk="1" hangingPunct="1"/>
            <a:r>
              <a:rPr lang="en-US" sz="2400"/>
              <a:t>Based on type theory</a:t>
            </a:r>
          </a:p>
          <a:p>
            <a:pPr lvl="1" eaLnBrk="1" hangingPunct="1"/>
            <a:r>
              <a:rPr lang="en-US" sz="2400"/>
              <a:t>Meta framework for defining logical systems</a:t>
            </a:r>
          </a:p>
          <a:p>
            <a:pPr eaLnBrk="1" hangingPunct="1"/>
            <a:r>
              <a:rPr lang="en-US" sz="2800"/>
              <a:t>LF with side conditions (LFSC) </a:t>
            </a:r>
            <a:r>
              <a:rPr lang="en-US" sz="2400"/>
              <a:t>[Stump et al 2008]</a:t>
            </a:r>
          </a:p>
          <a:p>
            <a:pPr lvl="1" eaLnBrk="1" hangingPunct="1"/>
            <a:r>
              <a:rPr lang="en-US" sz="2400"/>
              <a:t>Meta-logical proof checker</a:t>
            </a:r>
          </a:p>
          <a:p>
            <a:pPr lvl="1" eaLnBrk="1" hangingPunct="1"/>
            <a:r>
              <a:rPr lang="en-US" sz="2400"/>
              <a:t>Side Conditions</a:t>
            </a:r>
          </a:p>
          <a:p>
            <a:pPr lvl="1" eaLnBrk="1" hangingPunct="1"/>
            <a:r>
              <a:rPr lang="en-US" sz="2400"/>
              <a:t>Support for Integer, Rational arithmetic</a:t>
            </a:r>
          </a:p>
          <a:p>
            <a:pPr lvl="1" eaLnBrk="1" hangingPunct="1"/>
            <a:r>
              <a:rPr lang="en-US" sz="2400"/>
              <a:t>If proof term type-checks,</a:t>
            </a:r>
          </a:p>
          <a:p>
            <a:pPr lvl="1" eaLnBrk="1" hangingPunct="1">
              <a:buFont typeface="Arial" charset="0"/>
              <a:buNone/>
            </a:pPr>
            <a:r>
              <a:rPr lang="en-US" sz="2400"/>
              <a:t>		Then proof is considered valid</a:t>
            </a:r>
          </a:p>
        </p:txBody>
      </p:sp>
      <p:grpSp>
        <p:nvGrpSpPr>
          <p:cNvPr id="9220" name="Group 6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8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9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1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9221" name="Rectangle 2"/>
          <p:cNvSpPr>
            <a:spLocks/>
          </p:cNvSpPr>
          <p:nvPr/>
        </p:nvSpPr>
        <p:spPr bwMode="auto">
          <a:xfrm>
            <a:off x="3962400" y="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Proof Checking in LFSC</a:t>
            </a:r>
          </a:p>
        </p:txBody>
      </p:sp>
      <p:grpSp>
        <p:nvGrpSpPr>
          <p:cNvPr id="9222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9223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4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9225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150C-C280-B843-B7E4-CBF96F96AC10}" type="slidenum">
              <a:rPr lang="en-US"/>
              <a:pPr/>
              <a:t>9</a:t>
            </a:fld>
            <a:endParaRPr lang="en-US"/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1295400" y="3276600"/>
            <a:ext cx="6629400" cy="26670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(declare and_intro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	(! f1 formula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	(! f2 formula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	(! p1 (proof f1)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	(! p2 (proof f2)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b="1">
                <a:latin typeface="Courier New" charset="0"/>
              </a:rPr>
              <a:t>    		(proof (and f1 f2)))))))</a:t>
            </a:r>
          </a:p>
        </p:txBody>
      </p:sp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1525588"/>
            <a:ext cx="1941513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45" name="Group 7"/>
          <p:cNvGrpSpPr>
            <a:grpSpLocks/>
          </p:cNvGrpSpPr>
          <p:nvPr/>
        </p:nvGrpSpPr>
        <p:grpSpPr bwMode="auto">
          <a:xfrm>
            <a:off x="0" y="0"/>
            <a:ext cx="9144000" cy="1066800"/>
            <a:chOff x="0" y="0"/>
            <a:chExt cx="5760" cy="672"/>
          </a:xfrm>
        </p:grpSpPr>
        <p:sp>
          <p:nvSpPr>
            <p:cNvPr id="10251" name="Rectangle 8"/>
            <p:cNvSpPr>
              <a:spLocks noChangeArrowheads="1"/>
            </p:cNvSpPr>
            <p:nvPr/>
          </p:nvSpPr>
          <p:spPr bwMode="auto">
            <a:xfrm>
              <a:off x="0" y="480"/>
              <a:ext cx="5760" cy="144"/>
            </a:xfrm>
            <a:prstGeom prst="rect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252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518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3" name="AutoShape 10"/>
            <p:cNvSpPr>
              <a:spLocks noChangeArrowheads="1"/>
            </p:cNvSpPr>
            <p:nvPr/>
          </p:nvSpPr>
          <p:spPr bwMode="auto">
            <a:xfrm>
              <a:off x="0" y="0"/>
              <a:ext cx="2208" cy="576"/>
            </a:xfrm>
            <a:prstGeom prst="flowChartDelay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4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872" cy="576"/>
            </a:xfrm>
            <a:prstGeom prst="flowChartDelay">
              <a:avLst/>
            </a:prstGeom>
            <a:solidFill>
              <a:srgbClr val="1FBCE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" name="Text Box 12"/>
            <p:cNvSpPr txBox="1">
              <a:spLocks noChangeArrowheads="1"/>
            </p:cNvSpPr>
            <p:nvPr/>
          </p:nvSpPr>
          <p:spPr bwMode="auto">
            <a:xfrm>
              <a:off x="0" y="96"/>
              <a:ext cx="1440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University of Iowa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11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New York University</a:t>
              </a:r>
            </a:p>
          </p:txBody>
        </p:sp>
        <p:sp>
          <p:nvSpPr>
            <p:cNvPr id="10256" name="Rectangle 13"/>
            <p:cNvSpPr>
              <a:spLocks noChangeArrowheads="1"/>
            </p:cNvSpPr>
            <p:nvPr/>
          </p:nvSpPr>
          <p:spPr bwMode="auto">
            <a:xfrm>
              <a:off x="0" y="624"/>
              <a:ext cx="5760" cy="48"/>
            </a:xfrm>
            <a:prstGeom prst="rect">
              <a:avLst/>
            </a:prstGeom>
            <a:solidFill>
              <a:srgbClr val="073B8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0246" name="Rectangle 2"/>
          <p:cNvSpPr>
            <a:spLocks/>
          </p:cNvSpPr>
          <p:nvPr/>
        </p:nvSpPr>
        <p:spPr bwMode="auto">
          <a:xfrm>
            <a:off x="4343400" y="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eaLnBrk="0" hangingPunct="0"/>
            <a:r>
              <a:rPr lang="en-US" sz="3200" b="1">
                <a:solidFill>
                  <a:schemeClr val="bg1"/>
                </a:solidFill>
                <a:latin typeface="Dotum" pitchFamily="34" charset="-127"/>
              </a:rPr>
              <a:t>Example proof rule</a:t>
            </a:r>
          </a:p>
        </p:txBody>
      </p:sp>
      <p:grpSp>
        <p:nvGrpSpPr>
          <p:cNvPr id="10247" name="Group 2"/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0" y="4128"/>
            <a:chExt cx="5760" cy="192"/>
          </a:xfrm>
        </p:grpSpPr>
        <p:sp>
          <p:nvSpPr>
            <p:cNvPr id="10248" name="Rectangle 3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49" name="Rectangle 4"/>
            <p:cNvSpPr>
              <a:spLocks noChangeArrowheads="1"/>
            </p:cNvSpPr>
            <p:nvPr/>
          </p:nvSpPr>
          <p:spPr bwMode="auto">
            <a:xfrm>
              <a:off x="0" y="4128"/>
              <a:ext cx="768" cy="192"/>
            </a:xfrm>
            <a:prstGeom prst="rect">
              <a:avLst/>
            </a:prstGeom>
            <a:solidFill>
              <a:srgbClr val="1971F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000" b="1">
                  <a:solidFill>
                    <a:schemeClr val="bg1"/>
                  </a:solidFill>
                </a:rPr>
                <a:t>MVD 2010</a:t>
              </a:r>
            </a:p>
          </p:txBody>
        </p:sp>
        <p:sp>
          <p:nvSpPr>
            <p:cNvPr id="10250" name="Rectangle 5"/>
            <p:cNvSpPr>
              <a:spLocks noChangeArrowheads="1"/>
            </p:cNvSpPr>
            <p:nvPr/>
          </p:nvSpPr>
          <p:spPr bwMode="auto">
            <a:xfrm>
              <a:off x="624" y="4128"/>
              <a:ext cx="1056" cy="192"/>
            </a:xfrm>
            <a:prstGeom prst="rect">
              <a:avLst/>
            </a:prstGeom>
            <a:solidFill>
              <a:srgbClr val="00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0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11694</TotalTime>
  <Words>1511</Words>
  <Application>Microsoft Macintosh PowerPoint</Application>
  <PresentationFormat>On-screen Show (4:3)</PresentationFormat>
  <Paragraphs>409</Paragraphs>
  <Slides>37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Calibri</vt:lpstr>
      <vt:lpstr>Dotum</vt:lpstr>
      <vt:lpstr>Garamond</vt:lpstr>
      <vt:lpstr>Courier New</vt:lpstr>
      <vt:lpstr>Symbol</vt:lpstr>
      <vt:lpstr>Wingdings</vt:lpstr>
      <vt:lpstr>Office Theme</vt:lpstr>
      <vt:lpstr>Comparing Proof Systems for Linear Real Arithmetic Using  LFSC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Proof Systems for Linear Real Arithmetic Using LFSC</dc:title>
  <dc:creator>user</dc:creator>
  <cp:lastModifiedBy>Cesare Tinelli</cp:lastModifiedBy>
  <cp:revision>734</cp:revision>
  <dcterms:created xsi:type="dcterms:W3CDTF">2010-09-20T15:17:14Z</dcterms:created>
  <dcterms:modified xsi:type="dcterms:W3CDTF">2010-09-20T15:17:30Z</dcterms:modified>
</cp:coreProperties>
</file>